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9"/>
    <p:sldMasterId id="2147484032" r:id="rId10"/>
  </p:sldMasterIdLst>
  <p:notesMasterIdLst>
    <p:notesMasterId r:id="rId45"/>
  </p:notesMasterIdLst>
  <p:handoutMasterIdLst>
    <p:handoutMasterId r:id="rId46"/>
  </p:handoutMasterIdLst>
  <p:sldIdLst>
    <p:sldId id="500" r:id="rId11"/>
    <p:sldId id="501" r:id="rId12"/>
    <p:sldId id="529" r:id="rId13"/>
    <p:sldId id="530" r:id="rId14"/>
    <p:sldId id="503" r:id="rId15"/>
    <p:sldId id="505" r:id="rId16"/>
    <p:sldId id="506" r:id="rId17"/>
    <p:sldId id="447" r:id="rId18"/>
    <p:sldId id="508" r:id="rId19"/>
    <p:sldId id="543" r:id="rId20"/>
    <p:sldId id="548" r:id="rId21"/>
    <p:sldId id="509" r:id="rId22"/>
    <p:sldId id="510" r:id="rId23"/>
    <p:sldId id="547" r:id="rId24"/>
    <p:sldId id="546" r:id="rId25"/>
    <p:sldId id="516" r:id="rId26"/>
    <p:sldId id="517" r:id="rId27"/>
    <p:sldId id="453" r:id="rId28"/>
    <p:sldId id="519" r:id="rId29"/>
    <p:sldId id="520" r:id="rId30"/>
    <p:sldId id="521" r:id="rId31"/>
    <p:sldId id="522" r:id="rId32"/>
    <p:sldId id="523" r:id="rId33"/>
    <p:sldId id="544" r:id="rId34"/>
    <p:sldId id="545" r:id="rId35"/>
    <p:sldId id="524" r:id="rId36"/>
    <p:sldId id="526" r:id="rId37"/>
    <p:sldId id="527" r:id="rId38"/>
    <p:sldId id="538" r:id="rId39"/>
    <p:sldId id="539" r:id="rId40"/>
    <p:sldId id="540" r:id="rId41"/>
    <p:sldId id="541" r:id="rId42"/>
    <p:sldId id="542" r:id="rId43"/>
    <p:sldId id="441" r:id="rId44"/>
  </p:sldIdLst>
  <p:sldSz cx="12192000" cy="6858000"/>
  <p:notesSz cx="6858000" cy="9947275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607"/>
    <a:srgbClr val="53565A"/>
    <a:srgbClr val="A6093D"/>
    <a:srgbClr val="F7EAE5"/>
    <a:srgbClr val="FFCCCC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834" autoAdjust="0"/>
  </p:normalViewPr>
  <p:slideViewPr>
    <p:cSldViewPr snapToGrid="0">
      <p:cViewPr varScale="1">
        <p:scale>
          <a:sx n="102" d="100"/>
          <a:sy n="102" d="100"/>
        </p:scale>
        <p:origin x="7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 snapToGrid="0">
      <p:cViewPr varScale="1">
        <p:scale>
          <a:sx n="79" d="100"/>
          <a:sy n="79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70487718943441E-2"/>
          <c:y val="0"/>
          <c:w val="0.973104254225443"/>
          <c:h val="0.77669526170671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KREDİ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23D74"/>
              </a:solidFill>
              <a:ln w="28575" cap="flat" cmpd="sng" algn="ctr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66-4290-9F21-53005834CA3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F443E2E9-E667-4D85-B81A-56CB16E5461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tr-T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66-4290-9F21-53005834C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24.1</c:v>
                </c:pt>
                <c:pt idx="1">
                  <c:v>27.3</c:v>
                </c:pt>
                <c:pt idx="2">
                  <c:v>26.7</c:v>
                </c:pt>
                <c:pt idx="3">
                  <c:v>28.5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66-4290-9F21-53005834C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SİGORTA</c:v>
                </c:pt>
              </c:strCache>
            </c:strRef>
          </c:tx>
          <c:spPr>
            <a:solidFill>
              <a:srgbClr val="7E9938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E9938"/>
              </a:solidFill>
              <a:ln w="28575" cap="flat" cmpd="sng" algn="ctr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666-4290-9F21-53005834CA3C}"/>
              </c:ext>
            </c:extLst>
          </c:dPt>
          <c:dLbls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9711DA86-AF3E-4553-85B5-08BDB275F9C1}" type="VALUE">
                      <a:rPr lang="en-US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3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666-4290-9F21-53005834C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15.2</c:v>
                </c:pt>
                <c:pt idx="1">
                  <c:v>16.899999999999999</c:v>
                </c:pt>
                <c:pt idx="2">
                  <c:v>17.399999999999999</c:v>
                </c:pt>
                <c:pt idx="3">
                  <c:v>17.100000000000001</c:v>
                </c:pt>
                <c:pt idx="4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66-4290-9F21-53005834C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858539488"/>
        <c:axId val="858551456"/>
      </c:barChart>
      <c:catAx>
        <c:axId val="8585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58551456"/>
        <c:crosses val="autoZero"/>
        <c:auto val="1"/>
        <c:lblAlgn val="ctr"/>
        <c:lblOffset val="100"/>
        <c:noMultiLvlLbl val="0"/>
      </c:catAx>
      <c:valAx>
        <c:axId val="858551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853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97219978296759"/>
          <c:y val="0.86672953791687501"/>
          <c:w val="0.48844416097748566"/>
          <c:h val="8.409910314379073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41273-AC51-494B-8D9B-360F73F827D4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701FE72-B8B3-4AD6-9C37-2BC63754956D}">
      <dgm:prSet custT="1"/>
      <dgm:spPr>
        <a:xfrm>
          <a:off x="1205454" y="119"/>
          <a:ext cx="2245023" cy="884879"/>
        </a:xfrm>
      </dgm:spPr>
      <dgm:t>
        <a:bodyPr/>
        <a:lstStyle/>
        <a:p>
          <a:pPr rtl="0"/>
          <a:r>
            <a:rPr lang="tr-TR" sz="2400" b="1" kern="1200" smtClean="0">
              <a:latin typeface="+mn-lt"/>
              <a:ea typeface="+mn-ea"/>
              <a:cs typeface="+mn-cs"/>
            </a:rPr>
            <a:t>Kamu</a:t>
          </a:r>
          <a:endParaRPr kumimoji="0" lang="tr-TR" sz="2400" b="1" i="0" u="none" strike="noStrike" kern="0" cap="none" spc="0" normalizeH="0" baseline="0" dirty="0">
            <a:ln/>
            <a:effectLst/>
            <a:uLnTx/>
            <a:uFillTx/>
            <a:latin typeface="+mn-lt"/>
            <a:ea typeface="+mn-ea"/>
            <a:cs typeface="Arial" pitchFamily="34" charset="0"/>
          </a:endParaRPr>
        </a:p>
      </dgm:t>
    </dgm:pt>
    <dgm:pt modelId="{7DF4F4E7-8391-4E0B-8D93-49E085F25572}" type="parTrans" cxnId="{DEB34192-BFDD-4B59-85A7-CCCBDA65B765}">
      <dgm:prSet/>
      <dgm:spPr/>
      <dgm:t>
        <a:bodyPr/>
        <a:lstStyle/>
        <a:p>
          <a:endParaRPr lang="tr-TR"/>
        </a:p>
      </dgm:t>
    </dgm:pt>
    <dgm:pt modelId="{4D0F21BE-22AF-4CA9-8FA7-995F325EEA92}" type="sibTrans" cxnId="{DEB34192-BFDD-4B59-85A7-CCCBDA65B765}">
      <dgm:prSet/>
      <dgm:spPr/>
      <dgm:t>
        <a:bodyPr/>
        <a:lstStyle/>
        <a:p>
          <a:endParaRPr lang="tr-TR"/>
        </a:p>
      </dgm:t>
    </dgm:pt>
    <dgm:pt modelId="{077C9C96-136E-4914-B14F-9BB279BCDB1D}">
      <dgm:prSet custT="1"/>
      <dgm:spPr>
        <a:xfrm>
          <a:off x="1621102" y="1202078"/>
          <a:ext cx="2029308" cy="1268317"/>
        </a:xfrm>
      </dgm:spPr>
      <dgm:t>
        <a:bodyPr/>
        <a:lstStyle/>
        <a:p>
          <a:pPr rtl="0"/>
          <a:r>
            <a:rPr lang="tr-TR" sz="1800" smtClean="0">
              <a:latin typeface="+mn-lt"/>
              <a:ea typeface="+mn-ea"/>
              <a:cs typeface="+mn-cs"/>
            </a:rPr>
            <a:t>Doğrudan devlet</a:t>
          </a:r>
          <a:endParaRPr lang="tr-TR" sz="1800" dirty="0">
            <a:latin typeface="+mn-lt"/>
            <a:ea typeface="+mn-ea"/>
            <a:cs typeface="+mn-cs"/>
          </a:endParaRPr>
        </a:p>
      </dgm:t>
    </dgm:pt>
    <dgm:pt modelId="{298425D7-491A-4A56-8912-8BA3B1857EA0}" type="parTrans" cxnId="{9D1F9F27-F94B-4360-B779-4A54A9DDD253}">
      <dgm:prSet/>
      <dgm:spPr>
        <a:xfrm>
          <a:off x="1429956" y="884999"/>
          <a:ext cx="191145" cy="951238"/>
        </a:xfrm>
      </dgm:spPr>
      <dgm:t>
        <a:bodyPr/>
        <a:lstStyle/>
        <a:p>
          <a:endParaRPr lang="tr-TR"/>
        </a:p>
      </dgm:t>
    </dgm:pt>
    <dgm:pt modelId="{75AA7723-FF4D-4A91-A1A7-0EC77213DB58}" type="sibTrans" cxnId="{9D1F9F27-F94B-4360-B779-4A54A9DDD253}">
      <dgm:prSet/>
      <dgm:spPr/>
      <dgm:t>
        <a:bodyPr/>
        <a:lstStyle/>
        <a:p>
          <a:endParaRPr lang="tr-TR"/>
        </a:p>
      </dgm:t>
    </dgm:pt>
    <dgm:pt modelId="{8A1109BD-BE4B-4342-95C8-99508CE17E7D}">
      <dgm:prSet custT="1"/>
      <dgm:spPr>
        <a:xfrm>
          <a:off x="4063988" y="25206"/>
          <a:ext cx="2275361" cy="882799"/>
        </a:xfrm>
      </dgm:spPr>
      <dgm:t>
        <a:bodyPr/>
        <a:lstStyle/>
        <a:p>
          <a:pPr rtl="0"/>
          <a:r>
            <a:rPr lang="tr-TR" sz="2400" b="1" kern="1200" smtClean="0">
              <a:latin typeface="+mn-lt"/>
              <a:ea typeface="+mn-ea"/>
              <a:cs typeface="+mn-cs"/>
            </a:rPr>
            <a:t>Özel</a:t>
          </a:r>
          <a:r>
            <a:rPr lang="tr-TR" sz="3200" b="1" kern="1200" smtClean="0">
              <a:latin typeface="Arial"/>
              <a:ea typeface="+mn-ea"/>
              <a:cs typeface="+mn-cs"/>
            </a:rPr>
            <a:t> </a:t>
          </a:r>
          <a:r>
            <a:rPr lang="tr-TR" sz="2400" b="1" kern="1200" smtClean="0">
              <a:latin typeface="+mn-lt"/>
              <a:ea typeface="+mn-ea"/>
              <a:cs typeface="+mn-cs"/>
            </a:rPr>
            <a:t>Sektör</a:t>
          </a:r>
          <a:endParaRPr lang="tr-TR" sz="2400" b="1" kern="1200" dirty="0">
            <a:latin typeface="+mn-lt"/>
            <a:ea typeface="+mn-ea"/>
            <a:cs typeface="+mn-cs"/>
          </a:endParaRPr>
        </a:p>
      </dgm:t>
    </dgm:pt>
    <dgm:pt modelId="{697A5D32-4EE0-4A5A-8AA0-E56CF3286D01}" type="parTrans" cxnId="{E5C4550B-152D-4F68-B70A-39C1D4E7D2C8}">
      <dgm:prSet/>
      <dgm:spPr/>
      <dgm:t>
        <a:bodyPr/>
        <a:lstStyle/>
        <a:p>
          <a:endParaRPr lang="tr-TR"/>
        </a:p>
      </dgm:t>
    </dgm:pt>
    <dgm:pt modelId="{9396A396-D4B5-4AFE-9FD0-8A8A4F45A3AA}" type="sibTrans" cxnId="{E5C4550B-152D-4F68-B70A-39C1D4E7D2C8}">
      <dgm:prSet/>
      <dgm:spPr/>
      <dgm:t>
        <a:bodyPr/>
        <a:lstStyle/>
        <a:p>
          <a:endParaRPr lang="tr-TR"/>
        </a:p>
      </dgm:t>
    </dgm:pt>
    <dgm:pt modelId="{FF910733-BD38-4020-A59B-2316361BA8CE}">
      <dgm:prSet custT="1"/>
      <dgm:spPr>
        <a:xfrm>
          <a:off x="4506352" y="1199998"/>
          <a:ext cx="2029308" cy="2121730"/>
        </a:xfrm>
      </dgm:spPr>
      <dgm:t>
        <a:bodyPr/>
        <a:lstStyle/>
        <a:p>
          <a:pPr rtl="0"/>
          <a:r>
            <a:rPr lang="tr-TR" sz="1800" smtClean="0">
              <a:latin typeface="+mn-lt"/>
              <a:ea typeface="+mn-ea"/>
              <a:cs typeface="+mn-cs"/>
            </a:rPr>
            <a:t>Analizi yapılarak limit tahsis edilen bankalar</a:t>
          </a:r>
          <a:endParaRPr lang="tr-TR" sz="1800" dirty="0" smtClean="0">
            <a:latin typeface="+mn-lt"/>
            <a:ea typeface="+mn-ea"/>
            <a:cs typeface="+mn-cs"/>
          </a:endParaRPr>
        </a:p>
      </dgm:t>
    </dgm:pt>
    <dgm:pt modelId="{829F7366-F54C-4F39-8061-879C8E0866AD}" type="parTrans" cxnId="{5900E2AB-EF2A-449B-AAAA-A6271ABC3A86}">
      <dgm:prSet/>
      <dgm:spPr>
        <a:xfrm>
          <a:off x="4291524" y="908006"/>
          <a:ext cx="214827" cy="1352857"/>
        </a:xfrm>
      </dgm:spPr>
      <dgm:t>
        <a:bodyPr/>
        <a:lstStyle/>
        <a:p>
          <a:endParaRPr lang="tr-TR"/>
        </a:p>
      </dgm:t>
    </dgm:pt>
    <dgm:pt modelId="{311402D2-B54C-4200-A9AD-142B3FCEFDC4}" type="sibTrans" cxnId="{5900E2AB-EF2A-449B-AAAA-A6271ABC3A86}">
      <dgm:prSet/>
      <dgm:spPr/>
      <dgm:t>
        <a:bodyPr/>
        <a:lstStyle/>
        <a:p>
          <a:endParaRPr lang="tr-TR"/>
        </a:p>
      </dgm:t>
    </dgm:pt>
    <dgm:pt modelId="{5C6AD5DB-87EE-4FC3-9DDF-A0CF1A8DAA7A}">
      <dgm:prSet custT="1"/>
      <dgm:spPr>
        <a:xfrm>
          <a:off x="1621102" y="2787475"/>
          <a:ext cx="2029308" cy="1789101"/>
        </a:xfrm>
      </dgm:spPr>
      <dgm:t>
        <a:bodyPr/>
        <a:lstStyle/>
        <a:p>
          <a:pPr rtl="0"/>
          <a:r>
            <a:rPr lang="tr-TR" sz="1800" smtClean="0">
              <a:latin typeface="+mn-lt"/>
              <a:ea typeface="+mn-ea"/>
              <a:cs typeface="+mn-cs"/>
            </a:rPr>
            <a:t>Devlet garantisi altında ev sahibi ülkede yerleşik kamu kurumu/kuruluşu/banka</a:t>
          </a:r>
          <a:endParaRPr lang="tr-TR" sz="1800" dirty="0">
            <a:latin typeface="+mn-lt"/>
            <a:ea typeface="+mn-ea"/>
            <a:cs typeface="+mn-cs"/>
          </a:endParaRPr>
        </a:p>
      </dgm:t>
    </dgm:pt>
    <dgm:pt modelId="{549DACF2-984D-4DB7-B842-F5E5EAF88E70}" type="sibTrans" cxnId="{E2210A33-B8BD-4363-9D12-E0600CD25330}">
      <dgm:prSet/>
      <dgm:spPr/>
      <dgm:t>
        <a:bodyPr/>
        <a:lstStyle/>
        <a:p>
          <a:endParaRPr lang="tr-TR"/>
        </a:p>
      </dgm:t>
    </dgm:pt>
    <dgm:pt modelId="{278C14DF-FBEA-4BED-A15A-7BB47C1E21B0}" type="parTrans" cxnId="{E2210A33-B8BD-4363-9D12-E0600CD25330}">
      <dgm:prSet/>
      <dgm:spPr>
        <a:xfrm>
          <a:off x="1429956" y="884999"/>
          <a:ext cx="191145" cy="2797027"/>
        </a:xfrm>
      </dgm:spPr>
      <dgm:t>
        <a:bodyPr/>
        <a:lstStyle/>
        <a:p>
          <a:endParaRPr lang="tr-TR"/>
        </a:p>
      </dgm:t>
    </dgm:pt>
    <dgm:pt modelId="{DA2E8D63-3B97-4915-9E41-D7ECF6530557}" type="pres">
      <dgm:prSet presAssocID="{77941273-AC51-494B-8D9B-360F73F827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AD8EF6D-0DBE-427F-A3FD-81B26291B1D9}" type="pres">
      <dgm:prSet presAssocID="{F701FE72-B8B3-4AD6-9C37-2BC63754956D}" presName="root" presStyleCnt="0"/>
      <dgm:spPr/>
      <dgm:t>
        <a:bodyPr/>
        <a:lstStyle/>
        <a:p>
          <a:endParaRPr lang="tr-TR"/>
        </a:p>
      </dgm:t>
    </dgm:pt>
    <dgm:pt modelId="{085D70E1-B906-41BD-BCB4-E36E094B85F3}" type="pres">
      <dgm:prSet presAssocID="{F701FE72-B8B3-4AD6-9C37-2BC63754956D}" presName="rootComposite" presStyleCnt="0"/>
      <dgm:spPr/>
      <dgm:t>
        <a:bodyPr/>
        <a:lstStyle/>
        <a:p>
          <a:endParaRPr lang="tr-TR"/>
        </a:p>
      </dgm:t>
    </dgm:pt>
    <dgm:pt modelId="{CB9567FD-38E1-4CA2-BBA7-BFA3FF8CE312}" type="pres">
      <dgm:prSet presAssocID="{F701FE72-B8B3-4AD6-9C37-2BC63754956D}" presName="rootText" presStyleLbl="node1" presStyleIdx="0" presStyleCnt="2" custScaleX="88504" custScaleY="69768" custLinFactNeighborX="131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EC5E3B30-AB0B-4445-9554-3C95A1D3AA93}" type="pres">
      <dgm:prSet presAssocID="{F701FE72-B8B3-4AD6-9C37-2BC63754956D}" presName="rootConnector" presStyleLbl="node1" presStyleIdx="0" presStyleCnt="2"/>
      <dgm:spPr/>
      <dgm:t>
        <a:bodyPr/>
        <a:lstStyle/>
        <a:p>
          <a:endParaRPr lang="tr-TR"/>
        </a:p>
      </dgm:t>
    </dgm:pt>
    <dgm:pt modelId="{B8550DC7-130D-4BB5-AE8E-56C6BDB8D277}" type="pres">
      <dgm:prSet presAssocID="{F701FE72-B8B3-4AD6-9C37-2BC63754956D}" presName="childShape" presStyleCnt="0"/>
      <dgm:spPr/>
      <dgm:t>
        <a:bodyPr/>
        <a:lstStyle/>
        <a:p>
          <a:endParaRPr lang="tr-TR"/>
        </a:p>
      </dgm:t>
    </dgm:pt>
    <dgm:pt modelId="{4BFA6A51-EFC5-4210-A6CB-0456016B9DDB}" type="pres">
      <dgm:prSet presAssocID="{298425D7-491A-4A56-8912-8BA3B1857E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238"/>
              </a:lnTo>
              <a:lnTo>
                <a:pt x="191145" y="951238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43E389BF-AB01-4A48-8089-F5438E24E7A1}" type="pres">
      <dgm:prSet presAssocID="{077C9C96-136E-4914-B14F-9BB279BCDB1D}" presName="childText" presStyleLbl="b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151D7760-5C2A-4A89-BC56-E09951D899EA}" type="pres">
      <dgm:prSet presAssocID="{278C14DF-FBEA-4BED-A15A-7BB47C1E21B0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027"/>
              </a:lnTo>
              <a:lnTo>
                <a:pt x="191145" y="2797027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38798FBC-2441-47F9-9140-47D2021FFAF8}" type="pres">
      <dgm:prSet presAssocID="{5C6AD5DB-87EE-4FC3-9DDF-A0CF1A8DAA7A}" presName="childText" presStyleLbl="bgAcc1" presStyleIdx="1" presStyleCnt="3" custScaleX="130176" custScaleY="86841" custLinFactNeighborY="74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DCE82F00-8C7F-49BF-838F-8F146AC823BD}" type="pres">
      <dgm:prSet presAssocID="{8A1109BD-BE4B-4342-95C8-99508CE17E7D}" presName="root" presStyleCnt="0"/>
      <dgm:spPr/>
      <dgm:t>
        <a:bodyPr/>
        <a:lstStyle/>
        <a:p>
          <a:endParaRPr lang="tr-TR"/>
        </a:p>
      </dgm:t>
    </dgm:pt>
    <dgm:pt modelId="{A0EC0906-0312-473A-B406-2BABD25F285C}" type="pres">
      <dgm:prSet presAssocID="{8A1109BD-BE4B-4342-95C8-99508CE17E7D}" presName="rootComposite" presStyleCnt="0"/>
      <dgm:spPr/>
      <dgm:t>
        <a:bodyPr/>
        <a:lstStyle/>
        <a:p>
          <a:endParaRPr lang="tr-TR"/>
        </a:p>
      </dgm:t>
    </dgm:pt>
    <dgm:pt modelId="{69AF15B5-23B4-407E-ACAC-2E4F1A01C102}" type="pres">
      <dgm:prSet presAssocID="{8A1109BD-BE4B-4342-95C8-99508CE17E7D}" presName="rootText" presStyleLbl="node1" presStyleIdx="1" presStyleCnt="2" custScaleX="111735" custScaleY="69604" custLinFactNeighborX="501" custLinFactNeighborY="197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6A4B0150-4884-4996-AB26-58E8D07B716A}" type="pres">
      <dgm:prSet presAssocID="{8A1109BD-BE4B-4342-95C8-99508CE17E7D}" presName="rootConnector" presStyleLbl="node1" presStyleIdx="1" presStyleCnt="2"/>
      <dgm:spPr/>
      <dgm:t>
        <a:bodyPr/>
        <a:lstStyle/>
        <a:p>
          <a:endParaRPr lang="tr-TR"/>
        </a:p>
      </dgm:t>
    </dgm:pt>
    <dgm:pt modelId="{1A07DF96-FB4A-4036-82BD-C75DD649C2DB}" type="pres">
      <dgm:prSet presAssocID="{8A1109BD-BE4B-4342-95C8-99508CE17E7D}" presName="childShape" presStyleCnt="0"/>
      <dgm:spPr/>
      <dgm:t>
        <a:bodyPr/>
        <a:lstStyle/>
        <a:p>
          <a:endParaRPr lang="tr-TR"/>
        </a:p>
      </dgm:t>
    </dgm:pt>
    <dgm:pt modelId="{E48AEFCF-9E24-4723-87AD-D447A97F5FE4}" type="pres">
      <dgm:prSet presAssocID="{829F7366-F54C-4F39-8061-879C8E0866AD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57"/>
              </a:lnTo>
              <a:lnTo>
                <a:pt x="214827" y="1352857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FBFD3F72-FF65-48BB-B43B-AC941AD5D9F0}" type="pres">
      <dgm:prSet presAssocID="{FF910733-BD38-4020-A59B-2316361BA8CE}" presName="childText" presStyleLbl="bgAcc1" presStyleIdx="2" presStyleCnt="3" custScaleX="114123" custScaleY="97246" custLinFactNeighborX="-4032" custLinFactNeighborY="90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</dgm:ptLst>
  <dgm:cxnLst>
    <dgm:cxn modelId="{DCEAEAAE-5AB8-4976-AAAE-6CC5AC94B299}" type="presOf" srcId="{8A1109BD-BE4B-4342-95C8-99508CE17E7D}" destId="{6A4B0150-4884-4996-AB26-58E8D07B716A}" srcOrd="1" destOrd="0" presId="urn:microsoft.com/office/officeart/2005/8/layout/hierarchy3"/>
    <dgm:cxn modelId="{A8BC4D65-1EEF-4773-A9B5-BF6E49C728B9}" type="presOf" srcId="{8A1109BD-BE4B-4342-95C8-99508CE17E7D}" destId="{69AF15B5-23B4-407E-ACAC-2E4F1A01C102}" srcOrd="0" destOrd="0" presId="urn:microsoft.com/office/officeart/2005/8/layout/hierarchy3"/>
    <dgm:cxn modelId="{685EF07A-3CC4-452C-99BF-23E95D6A35CA}" type="presOf" srcId="{298425D7-491A-4A56-8912-8BA3B1857EA0}" destId="{4BFA6A51-EFC5-4210-A6CB-0456016B9DDB}" srcOrd="0" destOrd="0" presId="urn:microsoft.com/office/officeart/2005/8/layout/hierarchy3"/>
    <dgm:cxn modelId="{19D20B77-7EBA-4232-BF43-B365EB31582F}" type="presOf" srcId="{F701FE72-B8B3-4AD6-9C37-2BC63754956D}" destId="{CB9567FD-38E1-4CA2-BBA7-BFA3FF8CE312}" srcOrd="0" destOrd="0" presId="urn:microsoft.com/office/officeart/2005/8/layout/hierarchy3"/>
    <dgm:cxn modelId="{B3FF6595-2D8B-4C04-A657-BD6C24B5A073}" type="presOf" srcId="{F701FE72-B8B3-4AD6-9C37-2BC63754956D}" destId="{EC5E3B30-AB0B-4445-9554-3C95A1D3AA93}" srcOrd="1" destOrd="0" presId="urn:microsoft.com/office/officeart/2005/8/layout/hierarchy3"/>
    <dgm:cxn modelId="{9D1F9F27-F94B-4360-B779-4A54A9DDD253}" srcId="{F701FE72-B8B3-4AD6-9C37-2BC63754956D}" destId="{077C9C96-136E-4914-B14F-9BB279BCDB1D}" srcOrd="0" destOrd="0" parTransId="{298425D7-491A-4A56-8912-8BA3B1857EA0}" sibTransId="{75AA7723-FF4D-4A91-A1A7-0EC77213DB58}"/>
    <dgm:cxn modelId="{C231CBDE-8128-4179-B0B9-88E24CD33394}" type="presOf" srcId="{278C14DF-FBEA-4BED-A15A-7BB47C1E21B0}" destId="{151D7760-5C2A-4A89-BC56-E09951D899EA}" srcOrd="0" destOrd="0" presId="urn:microsoft.com/office/officeart/2005/8/layout/hierarchy3"/>
    <dgm:cxn modelId="{16CE7C27-A44A-4D1E-920C-52FFB330D418}" type="presOf" srcId="{FF910733-BD38-4020-A59B-2316361BA8CE}" destId="{FBFD3F72-FF65-48BB-B43B-AC941AD5D9F0}" srcOrd="0" destOrd="0" presId="urn:microsoft.com/office/officeart/2005/8/layout/hierarchy3"/>
    <dgm:cxn modelId="{BEB99591-182E-4B74-8EEF-59DD91FB42B3}" type="presOf" srcId="{829F7366-F54C-4F39-8061-879C8E0866AD}" destId="{E48AEFCF-9E24-4723-87AD-D447A97F5FE4}" srcOrd="0" destOrd="0" presId="urn:microsoft.com/office/officeart/2005/8/layout/hierarchy3"/>
    <dgm:cxn modelId="{BAF0A434-1947-4581-A036-D26D8CE0994C}" type="presOf" srcId="{077C9C96-136E-4914-B14F-9BB279BCDB1D}" destId="{43E389BF-AB01-4A48-8089-F5438E24E7A1}" srcOrd="0" destOrd="0" presId="urn:microsoft.com/office/officeart/2005/8/layout/hierarchy3"/>
    <dgm:cxn modelId="{3685AFB4-9FA3-404F-B4D8-5A916343F002}" type="presOf" srcId="{77941273-AC51-494B-8D9B-360F73F827D4}" destId="{DA2E8D63-3B97-4915-9E41-D7ECF6530557}" srcOrd="0" destOrd="0" presId="urn:microsoft.com/office/officeart/2005/8/layout/hierarchy3"/>
    <dgm:cxn modelId="{DEB34192-BFDD-4B59-85A7-CCCBDA65B765}" srcId="{77941273-AC51-494B-8D9B-360F73F827D4}" destId="{F701FE72-B8B3-4AD6-9C37-2BC63754956D}" srcOrd="0" destOrd="0" parTransId="{7DF4F4E7-8391-4E0B-8D93-49E085F25572}" sibTransId="{4D0F21BE-22AF-4CA9-8FA7-995F325EEA92}"/>
    <dgm:cxn modelId="{E2210A33-B8BD-4363-9D12-E0600CD25330}" srcId="{F701FE72-B8B3-4AD6-9C37-2BC63754956D}" destId="{5C6AD5DB-87EE-4FC3-9DDF-A0CF1A8DAA7A}" srcOrd="1" destOrd="0" parTransId="{278C14DF-FBEA-4BED-A15A-7BB47C1E21B0}" sibTransId="{549DACF2-984D-4DB7-B842-F5E5EAF88E70}"/>
    <dgm:cxn modelId="{94694420-A269-49B7-B78B-7690B2155DF2}" type="presOf" srcId="{5C6AD5DB-87EE-4FC3-9DDF-A0CF1A8DAA7A}" destId="{38798FBC-2441-47F9-9140-47D2021FFAF8}" srcOrd="0" destOrd="0" presId="urn:microsoft.com/office/officeart/2005/8/layout/hierarchy3"/>
    <dgm:cxn modelId="{5900E2AB-EF2A-449B-AAAA-A6271ABC3A86}" srcId="{8A1109BD-BE4B-4342-95C8-99508CE17E7D}" destId="{FF910733-BD38-4020-A59B-2316361BA8CE}" srcOrd="0" destOrd="0" parTransId="{829F7366-F54C-4F39-8061-879C8E0866AD}" sibTransId="{311402D2-B54C-4200-A9AD-142B3FCEFDC4}"/>
    <dgm:cxn modelId="{E5C4550B-152D-4F68-B70A-39C1D4E7D2C8}" srcId="{77941273-AC51-494B-8D9B-360F73F827D4}" destId="{8A1109BD-BE4B-4342-95C8-99508CE17E7D}" srcOrd="1" destOrd="0" parTransId="{697A5D32-4EE0-4A5A-8AA0-E56CF3286D01}" sibTransId="{9396A396-D4B5-4AFE-9FD0-8A8A4F45A3AA}"/>
    <dgm:cxn modelId="{B774B932-51B4-44BF-99C2-CA34648637D4}" type="presParOf" srcId="{DA2E8D63-3B97-4915-9E41-D7ECF6530557}" destId="{DAD8EF6D-0DBE-427F-A3FD-81B26291B1D9}" srcOrd="0" destOrd="0" presId="urn:microsoft.com/office/officeart/2005/8/layout/hierarchy3"/>
    <dgm:cxn modelId="{AAE4E4CB-FF03-43A0-B733-B669519794AB}" type="presParOf" srcId="{DAD8EF6D-0DBE-427F-A3FD-81B26291B1D9}" destId="{085D70E1-B906-41BD-BCB4-E36E094B85F3}" srcOrd="0" destOrd="0" presId="urn:microsoft.com/office/officeart/2005/8/layout/hierarchy3"/>
    <dgm:cxn modelId="{953D9D17-1CCD-4332-9514-67A2647A2B3C}" type="presParOf" srcId="{085D70E1-B906-41BD-BCB4-E36E094B85F3}" destId="{CB9567FD-38E1-4CA2-BBA7-BFA3FF8CE312}" srcOrd="0" destOrd="0" presId="urn:microsoft.com/office/officeart/2005/8/layout/hierarchy3"/>
    <dgm:cxn modelId="{E550C35A-DCCD-407E-9118-3D968F10B9F3}" type="presParOf" srcId="{085D70E1-B906-41BD-BCB4-E36E094B85F3}" destId="{EC5E3B30-AB0B-4445-9554-3C95A1D3AA93}" srcOrd="1" destOrd="0" presId="urn:microsoft.com/office/officeart/2005/8/layout/hierarchy3"/>
    <dgm:cxn modelId="{6958325C-96A7-4994-8D2A-638F62145894}" type="presParOf" srcId="{DAD8EF6D-0DBE-427F-A3FD-81B26291B1D9}" destId="{B8550DC7-130D-4BB5-AE8E-56C6BDB8D277}" srcOrd="1" destOrd="0" presId="urn:microsoft.com/office/officeart/2005/8/layout/hierarchy3"/>
    <dgm:cxn modelId="{5C3AA575-C86F-45D8-89B9-DD1A74200694}" type="presParOf" srcId="{B8550DC7-130D-4BB5-AE8E-56C6BDB8D277}" destId="{4BFA6A51-EFC5-4210-A6CB-0456016B9DDB}" srcOrd="0" destOrd="0" presId="urn:microsoft.com/office/officeart/2005/8/layout/hierarchy3"/>
    <dgm:cxn modelId="{E25D332D-21C8-4CE5-A238-8F3FE62E0A40}" type="presParOf" srcId="{B8550DC7-130D-4BB5-AE8E-56C6BDB8D277}" destId="{43E389BF-AB01-4A48-8089-F5438E24E7A1}" srcOrd="1" destOrd="0" presId="urn:microsoft.com/office/officeart/2005/8/layout/hierarchy3"/>
    <dgm:cxn modelId="{BA1CF442-5BFC-4632-839E-AFB5EC2DDDE4}" type="presParOf" srcId="{B8550DC7-130D-4BB5-AE8E-56C6BDB8D277}" destId="{151D7760-5C2A-4A89-BC56-E09951D899EA}" srcOrd="2" destOrd="0" presId="urn:microsoft.com/office/officeart/2005/8/layout/hierarchy3"/>
    <dgm:cxn modelId="{0D66F301-21E9-4B62-AE39-144EFC81B4E5}" type="presParOf" srcId="{B8550DC7-130D-4BB5-AE8E-56C6BDB8D277}" destId="{38798FBC-2441-47F9-9140-47D2021FFAF8}" srcOrd="3" destOrd="0" presId="urn:microsoft.com/office/officeart/2005/8/layout/hierarchy3"/>
    <dgm:cxn modelId="{03A56CA2-EAC1-4F84-B8E0-0771D5A353A4}" type="presParOf" srcId="{DA2E8D63-3B97-4915-9E41-D7ECF6530557}" destId="{DCE82F00-8C7F-49BF-838F-8F146AC823BD}" srcOrd="1" destOrd="0" presId="urn:microsoft.com/office/officeart/2005/8/layout/hierarchy3"/>
    <dgm:cxn modelId="{C3E99973-2EEB-4475-A4BF-F49A8E7C4E87}" type="presParOf" srcId="{DCE82F00-8C7F-49BF-838F-8F146AC823BD}" destId="{A0EC0906-0312-473A-B406-2BABD25F285C}" srcOrd="0" destOrd="0" presId="urn:microsoft.com/office/officeart/2005/8/layout/hierarchy3"/>
    <dgm:cxn modelId="{5F70DC34-6D23-40C4-BC0F-8A803AF249A4}" type="presParOf" srcId="{A0EC0906-0312-473A-B406-2BABD25F285C}" destId="{69AF15B5-23B4-407E-ACAC-2E4F1A01C102}" srcOrd="0" destOrd="0" presId="urn:microsoft.com/office/officeart/2005/8/layout/hierarchy3"/>
    <dgm:cxn modelId="{6FC1ED8F-DA90-45FC-952A-FE0EC3BFDB1D}" type="presParOf" srcId="{A0EC0906-0312-473A-B406-2BABD25F285C}" destId="{6A4B0150-4884-4996-AB26-58E8D07B716A}" srcOrd="1" destOrd="0" presId="urn:microsoft.com/office/officeart/2005/8/layout/hierarchy3"/>
    <dgm:cxn modelId="{0A016800-3486-487D-A308-44BC5B812F13}" type="presParOf" srcId="{DCE82F00-8C7F-49BF-838F-8F146AC823BD}" destId="{1A07DF96-FB4A-4036-82BD-C75DD649C2DB}" srcOrd="1" destOrd="0" presId="urn:microsoft.com/office/officeart/2005/8/layout/hierarchy3"/>
    <dgm:cxn modelId="{8A5939EE-B77D-4268-851C-4D2B2BB3DB1E}" type="presParOf" srcId="{1A07DF96-FB4A-4036-82BD-C75DD649C2DB}" destId="{E48AEFCF-9E24-4723-87AD-D447A97F5FE4}" srcOrd="0" destOrd="0" presId="urn:microsoft.com/office/officeart/2005/8/layout/hierarchy3"/>
    <dgm:cxn modelId="{9B060877-A2E0-4A54-8D31-1752BA970A36}" type="presParOf" srcId="{1A07DF96-FB4A-4036-82BD-C75DD649C2DB}" destId="{FBFD3F72-FF65-48BB-B43B-AC941AD5D9F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B04A5-7251-4477-BA4E-0936503A4C33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2A7DB29-B603-4F69-9AE8-16D5F8163A9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smtClean="0"/>
            <a:t>Devlet Garantili Alıcı Kredileri</a:t>
          </a:r>
          <a:endParaRPr lang="tr-TR" dirty="0"/>
        </a:p>
      </dgm:t>
    </dgm:pt>
    <dgm:pt modelId="{E1E23648-CA6B-49B0-A14C-39DAE8474D0C}" type="parTrans" cxnId="{15CCA8AE-8346-44D3-94F9-C88C4DECF8FB}">
      <dgm:prSet/>
      <dgm:spPr/>
      <dgm:t>
        <a:bodyPr/>
        <a:lstStyle/>
        <a:p>
          <a:endParaRPr lang="tr-TR"/>
        </a:p>
      </dgm:t>
    </dgm:pt>
    <dgm:pt modelId="{83D76B9B-9383-4393-BF60-36849CE2B690}" type="sibTrans" cxnId="{15CCA8AE-8346-44D3-94F9-C88C4DECF8FB}">
      <dgm:prSet/>
      <dgm:spPr/>
      <dgm:t>
        <a:bodyPr/>
        <a:lstStyle/>
        <a:p>
          <a:endParaRPr lang="tr-TR"/>
        </a:p>
      </dgm:t>
    </dgm:pt>
    <dgm:pt modelId="{9021F3F5-FD65-4BAB-847E-8E1C0F16ED6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smtClean="0"/>
            <a:t>Yurt İçi Bankalar Alıcı Kredileri</a:t>
          </a:r>
          <a:endParaRPr lang="tr-TR" dirty="0"/>
        </a:p>
      </dgm:t>
    </dgm:pt>
    <dgm:pt modelId="{A08D5006-4ACF-437F-BB2F-3822CA9F7A36}" type="parTrans" cxnId="{3BE14CF1-B0C1-4AA6-97A4-84BB77473A59}">
      <dgm:prSet/>
      <dgm:spPr/>
      <dgm:t>
        <a:bodyPr/>
        <a:lstStyle/>
        <a:p>
          <a:endParaRPr lang="tr-TR"/>
        </a:p>
      </dgm:t>
    </dgm:pt>
    <dgm:pt modelId="{1D333B7E-F84A-41B6-808E-33F0E887DFB2}" type="sibTrans" cxnId="{3BE14CF1-B0C1-4AA6-97A4-84BB77473A59}">
      <dgm:prSet/>
      <dgm:spPr/>
      <dgm:t>
        <a:bodyPr/>
        <a:lstStyle/>
        <a:p>
          <a:endParaRPr lang="tr-TR"/>
        </a:p>
      </dgm:t>
    </dgm:pt>
    <dgm:pt modelId="{F91F5FED-0E59-4E78-8B75-5B4A67AED0A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smtClean="0"/>
            <a:t>Yurt Dışı Bankalar Alıcı Kredileri</a:t>
          </a:r>
          <a:endParaRPr lang="tr-TR" dirty="0"/>
        </a:p>
      </dgm:t>
    </dgm:pt>
    <dgm:pt modelId="{D6AA2EE8-6DD7-4EAE-9ABD-3A8D79523308}" type="parTrans" cxnId="{99A8443B-C920-4442-9A57-C13009024E2C}">
      <dgm:prSet/>
      <dgm:spPr/>
      <dgm:t>
        <a:bodyPr/>
        <a:lstStyle/>
        <a:p>
          <a:endParaRPr lang="tr-TR"/>
        </a:p>
      </dgm:t>
    </dgm:pt>
    <dgm:pt modelId="{B149DF5D-AB71-4D4C-98FF-28896B779A1E}" type="sibTrans" cxnId="{99A8443B-C920-4442-9A57-C13009024E2C}">
      <dgm:prSet/>
      <dgm:spPr/>
      <dgm:t>
        <a:bodyPr/>
        <a:lstStyle/>
        <a:p>
          <a:endParaRPr lang="tr-TR"/>
        </a:p>
      </dgm:t>
    </dgm:pt>
    <dgm:pt modelId="{302DC758-456B-4DA7-B646-13CDD504A04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tr-TR" dirty="0" smtClean="0"/>
            <a:t>Niyet Mektupları</a:t>
          </a:r>
          <a:endParaRPr lang="tr-TR" dirty="0"/>
        </a:p>
      </dgm:t>
    </dgm:pt>
    <dgm:pt modelId="{3383F63F-050F-4264-87D9-1D2E7FDFBD5F}" type="parTrans" cxnId="{BCFAEBE3-8433-4A29-95E7-1946E231C2D2}">
      <dgm:prSet/>
      <dgm:spPr/>
      <dgm:t>
        <a:bodyPr/>
        <a:lstStyle/>
        <a:p>
          <a:endParaRPr lang="tr-TR"/>
        </a:p>
      </dgm:t>
    </dgm:pt>
    <dgm:pt modelId="{6A0BC756-E856-4CD3-8872-5600CEE1EC20}" type="sibTrans" cxnId="{BCFAEBE3-8433-4A29-95E7-1946E231C2D2}">
      <dgm:prSet/>
      <dgm:spPr/>
      <dgm:t>
        <a:bodyPr/>
        <a:lstStyle/>
        <a:p>
          <a:endParaRPr lang="tr-TR"/>
        </a:p>
      </dgm:t>
    </dgm:pt>
    <dgm:pt modelId="{766D73BC-9CCC-4D7C-B97B-E6F6DEC922D0}" type="pres">
      <dgm:prSet presAssocID="{70FB04A5-7251-4477-BA4E-0936503A4C3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DA31F6-36D1-4FF6-8A30-32C5904FAF9A}" type="pres">
      <dgm:prSet presAssocID="{70FB04A5-7251-4477-BA4E-0936503A4C33}" presName="axisShape" presStyleLbl="bgShp" presStyleIdx="0" presStyleCn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4B02B25F-DF43-4BE1-BA24-B00120929403}" type="pres">
      <dgm:prSet presAssocID="{70FB04A5-7251-4477-BA4E-0936503A4C3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70F3A2-E4E7-493C-A8A1-8FF8B0905105}" type="pres">
      <dgm:prSet presAssocID="{70FB04A5-7251-4477-BA4E-0936503A4C33}" presName="rect2" presStyleLbl="node1" presStyleIdx="1" presStyleCnt="4" custLinFactX="-18865" custLinFactY="19991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12022D-A6AC-4347-B9F7-E72FA117A66B}" type="pres">
      <dgm:prSet presAssocID="{70FB04A5-7251-4477-BA4E-0936503A4C33}" presName="rect3" presStyleLbl="node1" presStyleIdx="2" presStyleCnt="4" custLinFactX="17619" custLinFactY="-15955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2BB527-25ED-486F-A100-331E8B08F6DB}" type="pres">
      <dgm:prSet presAssocID="{70FB04A5-7251-4477-BA4E-0936503A4C3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A0E4DB-1FF3-4009-B724-C2442FEDAA09}" type="presOf" srcId="{70FB04A5-7251-4477-BA4E-0936503A4C33}" destId="{766D73BC-9CCC-4D7C-B97B-E6F6DEC922D0}" srcOrd="0" destOrd="0" presId="urn:microsoft.com/office/officeart/2005/8/layout/matrix2"/>
    <dgm:cxn modelId="{66D8DF3B-E03A-4FFD-9973-6B8AA8D7EA65}" type="presOf" srcId="{9021F3F5-FD65-4BAB-847E-8E1C0F16ED65}" destId="{3570F3A2-E4E7-493C-A8A1-8FF8B0905105}" srcOrd="0" destOrd="0" presId="urn:microsoft.com/office/officeart/2005/8/layout/matrix2"/>
    <dgm:cxn modelId="{B5B18222-3760-4871-B398-4392410C7906}" type="presOf" srcId="{E2A7DB29-B603-4F69-9AE8-16D5F8163A98}" destId="{4B02B25F-DF43-4BE1-BA24-B00120929403}" srcOrd="0" destOrd="0" presId="urn:microsoft.com/office/officeart/2005/8/layout/matrix2"/>
    <dgm:cxn modelId="{046909F9-D2D8-44FB-9633-863D196D5CB0}" type="presOf" srcId="{F91F5FED-0E59-4E78-8B75-5B4A67AED0AA}" destId="{7F12022D-A6AC-4347-B9F7-E72FA117A66B}" srcOrd="0" destOrd="0" presId="urn:microsoft.com/office/officeart/2005/8/layout/matrix2"/>
    <dgm:cxn modelId="{15CCA8AE-8346-44D3-94F9-C88C4DECF8FB}" srcId="{70FB04A5-7251-4477-BA4E-0936503A4C33}" destId="{E2A7DB29-B603-4F69-9AE8-16D5F8163A98}" srcOrd="0" destOrd="0" parTransId="{E1E23648-CA6B-49B0-A14C-39DAE8474D0C}" sibTransId="{83D76B9B-9383-4393-BF60-36849CE2B690}"/>
    <dgm:cxn modelId="{87D06E3A-1A4E-41B5-8C31-28F7AA243258}" type="presOf" srcId="{302DC758-456B-4DA7-B646-13CDD504A048}" destId="{062BB527-25ED-486F-A100-331E8B08F6DB}" srcOrd="0" destOrd="0" presId="urn:microsoft.com/office/officeart/2005/8/layout/matrix2"/>
    <dgm:cxn modelId="{BCFAEBE3-8433-4A29-95E7-1946E231C2D2}" srcId="{70FB04A5-7251-4477-BA4E-0936503A4C33}" destId="{302DC758-456B-4DA7-B646-13CDD504A048}" srcOrd="3" destOrd="0" parTransId="{3383F63F-050F-4264-87D9-1D2E7FDFBD5F}" sibTransId="{6A0BC756-E856-4CD3-8872-5600CEE1EC20}"/>
    <dgm:cxn modelId="{99A8443B-C920-4442-9A57-C13009024E2C}" srcId="{70FB04A5-7251-4477-BA4E-0936503A4C33}" destId="{F91F5FED-0E59-4E78-8B75-5B4A67AED0AA}" srcOrd="2" destOrd="0" parTransId="{D6AA2EE8-6DD7-4EAE-9ABD-3A8D79523308}" sibTransId="{B149DF5D-AB71-4D4C-98FF-28896B779A1E}"/>
    <dgm:cxn modelId="{3BE14CF1-B0C1-4AA6-97A4-84BB77473A59}" srcId="{70FB04A5-7251-4477-BA4E-0936503A4C33}" destId="{9021F3F5-FD65-4BAB-847E-8E1C0F16ED65}" srcOrd="1" destOrd="0" parTransId="{A08D5006-4ACF-437F-BB2F-3822CA9F7A36}" sibTransId="{1D333B7E-F84A-41B6-808E-33F0E887DFB2}"/>
    <dgm:cxn modelId="{38D68768-0F5A-4507-BF3D-D58F5772E0C9}" type="presParOf" srcId="{766D73BC-9CCC-4D7C-B97B-E6F6DEC922D0}" destId="{BCDA31F6-36D1-4FF6-8A30-32C5904FAF9A}" srcOrd="0" destOrd="0" presId="urn:microsoft.com/office/officeart/2005/8/layout/matrix2"/>
    <dgm:cxn modelId="{77943781-BBD9-42EA-8D01-381F5CB51D61}" type="presParOf" srcId="{766D73BC-9CCC-4D7C-B97B-E6F6DEC922D0}" destId="{4B02B25F-DF43-4BE1-BA24-B00120929403}" srcOrd="1" destOrd="0" presId="urn:microsoft.com/office/officeart/2005/8/layout/matrix2"/>
    <dgm:cxn modelId="{E060EBAC-1884-45C5-8DB1-8F5146D773AC}" type="presParOf" srcId="{766D73BC-9CCC-4D7C-B97B-E6F6DEC922D0}" destId="{3570F3A2-E4E7-493C-A8A1-8FF8B0905105}" srcOrd="2" destOrd="0" presId="urn:microsoft.com/office/officeart/2005/8/layout/matrix2"/>
    <dgm:cxn modelId="{1435A5AA-4C81-43EE-B083-57528605C35E}" type="presParOf" srcId="{766D73BC-9CCC-4D7C-B97B-E6F6DEC922D0}" destId="{7F12022D-A6AC-4347-B9F7-E72FA117A66B}" srcOrd="3" destOrd="0" presId="urn:microsoft.com/office/officeart/2005/8/layout/matrix2"/>
    <dgm:cxn modelId="{9B671533-28B5-4B0D-A754-4E2987A34ADD}" type="presParOf" srcId="{766D73BC-9CCC-4D7C-B97B-E6F6DEC922D0}" destId="{062BB527-25ED-486F-A100-331E8B08F6DB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567FD-38E1-4CA2-BBA7-BFA3FF8CE312}">
      <dsp:nvSpPr>
        <dsp:cNvPr id="0" name=""/>
        <dsp:cNvSpPr/>
      </dsp:nvSpPr>
      <dsp:spPr>
        <a:xfrm>
          <a:off x="317509" y="688"/>
          <a:ext cx="2787233" cy="1098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>
              <a:latin typeface="+mn-lt"/>
              <a:ea typeface="+mn-ea"/>
              <a:cs typeface="+mn-cs"/>
            </a:rPr>
            <a:t>Kamu</a:t>
          </a:r>
          <a:endParaRPr kumimoji="0" lang="tr-TR" sz="2400" b="1" i="0" u="none" strike="noStrike" kern="0" cap="none" spc="0" normalizeH="0" baseline="0" dirty="0">
            <a:ln/>
            <a:effectLst/>
            <a:uLnTx/>
            <a:uFillTx/>
            <a:latin typeface="+mn-lt"/>
            <a:ea typeface="+mn-ea"/>
            <a:cs typeface="Arial" pitchFamily="34" charset="0"/>
          </a:endParaRPr>
        </a:p>
      </dsp:txBody>
      <dsp:txXfrm>
        <a:off x="349686" y="32865"/>
        <a:ext cx="2722879" cy="1034238"/>
      </dsp:txXfrm>
    </dsp:sp>
    <dsp:sp modelId="{4BFA6A51-EFC5-4210-A6CB-0456016B9DDB}">
      <dsp:nvSpPr>
        <dsp:cNvPr id="0" name=""/>
        <dsp:cNvSpPr/>
      </dsp:nvSpPr>
      <dsp:spPr>
        <a:xfrm>
          <a:off x="596233" y="1099281"/>
          <a:ext cx="237310" cy="118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238"/>
              </a:lnTo>
              <a:lnTo>
                <a:pt x="191145" y="9512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389BF-AB01-4A48-8089-F5438E24E7A1}">
      <dsp:nvSpPr>
        <dsp:cNvPr id="0" name=""/>
        <dsp:cNvSpPr/>
      </dsp:nvSpPr>
      <dsp:spPr>
        <a:xfrm>
          <a:off x="833543" y="1492940"/>
          <a:ext cx="2519419" cy="1574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+mn-lt"/>
              <a:ea typeface="+mn-ea"/>
              <a:cs typeface="+mn-cs"/>
            </a:rPr>
            <a:t>Doğrudan devlet</a:t>
          </a:r>
          <a:endParaRPr lang="tr-TR" sz="1800" kern="1200" dirty="0">
            <a:latin typeface="+mn-lt"/>
            <a:ea typeface="+mn-ea"/>
            <a:cs typeface="+mn-cs"/>
          </a:endParaRPr>
        </a:p>
      </dsp:txBody>
      <dsp:txXfrm>
        <a:off x="879663" y="1539060"/>
        <a:ext cx="2427179" cy="1482397"/>
      </dsp:txXfrm>
    </dsp:sp>
    <dsp:sp modelId="{151D7760-5C2A-4A89-BC56-E09951D899EA}">
      <dsp:nvSpPr>
        <dsp:cNvPr id="0" name=""/>
        <dsp:cNvSpPr/>
      </dsp:nvSpPr>
      <dsp:spPr>
        <a:xfrm>
          <a:off x="596233" y="1099281"/>
          <a:ext cx="237310" cy="304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027"/>
              </a:lnTo>
              <a:lnTo>
                <a:pt x="191145" y="279702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98FBC-2441-47F9-9140-47D2021FFAF8}">
      <dsp:nvSpPr>
        <dsp:cNvPr id="0" name=""/>
        <dsp:cNvSpPr/>
      </dsp:nvSpPr>
      <dsp:spPr>
        <a:xfrm>
          <a:off x="833543" y="3461925"/>
          <a:ext cx="3279679" cy="1367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+mn-lt"/>
              <a:ea typeface="+mn-ea"/>
              <a:cs typeface="+mn-cs"/>
            </a:rPr>
            <a:t>Devlet garantisi altında ev sahibi ülkede yerleşik kamu kurumu/kuruluşu/banka</a:t>
          </a:r>
          <a:endParaRPr lang="tr-TR" sz="1800" kern="1200" dirty="0">
            <a:latin typeface="+mn-lt"/>
            <a:ea typeface="+mn-ea"/>
            <a:cs typeface="+mn-cs"/>
          </a:endParaRPr>
        </a:p>
      </dsp:txBody>
      <dsp:txXfrm>
        <a:off x="873594" y="3501976"/>
        <a:ext cx="3199577" cy="1287328"/>
      </dsp:txXfrm>
    </dsp:sp>
    <dsp:sp modelId="{69AF15B5-23B4-407E-ACAC-2E4F1A01C102}">
      <dsp:nvSpPr>
        <dsp:cNvPr id="0" name=""/>
        <dsp:cNvSpPr/>
      </dsp:nvSpPr>
      <dsp:spPr>
        <a:xfrm>
          <a:off x="3866426" y="31834"/>
          <a:ext cx="3518841" cy="109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>
              <a:latin typeface="+mn-lt"/>
              <a:ea typeface="+mn-ea"/>
              <a:cs typeface="+mn-cs"/>
            </a:rPr>
            <a:t>Özel</a:t>
          </a:r>
          <a:r>
            <a:rPr lang="tr-TR" sz="3200" b="1" kern="1200" smtClean="0">
              <a:latin typeface="Arial"/>
              <a:ea typeface="+mn-ea"/>
              <a:cs typeface="+mn-cs"/>
            </a:rPr>
            <a:t> </a:t>
          </a:r>
          <a:r>
            <a:rPr lang="tr-TR" sz="2400" b="1" kern="1200" smtClean="0">
              <a:latin typeface="+mn-lt"/>
              <a:ea typeface="+mn-ea"/>
              <a:cs typeface="+mn-cs"/>
            </a:rPr>
            <a:t>Sektör</a:t>
          </a:r>
          <a:endParaRPr lang="tr-TR" sz="2400" b="1" kern="1200" dirty="0">
            <a:latin typeface="+mn-lt"/>
            <a:ea typeface="+mn-ea"/>
            <a:cs typeface="+mn-cs"/>
          </a:endParaRPr>
        </a:p>
      </dsp:txBody>
      <dsp:txXfrm>
        <a:off x="3898527" y="63935"/>
        <a:ext cx="3454639" cy="1031808"/>
      </dsp:txXfrm>
    </dsp:sp>
    <dsp:sp modelId="{E48AEFCF-9E24-4723-87AD-D447A97F5FE4}">
      <dsp:nvSpPr>
        <dsp:cNvPr id="0" name=""/>
        <dsp:cNvSpPr/>
      </dsp:nvSpPr>
      <dsp:spPr>
        <a:xfrm>
          <a:off x="4218310" y="1127845"/>
          <a:ext cx="234523" cy="114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57"/>
              </a:lnTo>
              <a:lnTo>
                <a:pt x="214827" y="13528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D3F72-FF65-48BB-B43B-AC941AD5D9F0}">
      <dsp:nvSpPr>
        <dsp:cNvPr id="0" name=""/>
        <dsp:cNvSpPr/>
      </dsp:nvSpPr>
      <dsp:spPr>
        <a:xfrm>
          <a:off x="4452834" y="1504592"/>
          <a:ext cx="2875236" cy="1531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+mn-lt"/>
              <a:ea typeface="+mn-ea"/>
              <a:cs typeface="+mn-cs"/>
            </a:rPr>
            <a:t>Analizi yapılarak limit tahsis edilen bankalar</a:t>
          </a:r>
          <a:endParaRPr lang="tr-TR" sz="1800" kern="1200" dirty="0" smtClean="0">
            <a:latin typeface="+mn-lt"/>
            <a:ea typeface="+mn-ea"/>
            <a:cs typeface="+mn-cs"/>
          </a:endParaRPr>
        </a:p>
      </dsp:txBody>
      <dsp:txXfrm>
        <a:off x="4497683" y="1549441"/>
        <a:ext cx="2785538" cy="1441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A31F6-36D1-4FF6-8A30-32C5904FAF9A}">
      <dsp:nvSpPr>
        <dsp:cNvPr id="0" name=""/>
        <dsp:cNvSpPr/>
      </dsp:nvSpPr>
      <dsp:spPr>
        <a:xfrm>
          <a:off x="1269967" y="0"/>
          <a:ext cx="5092912" cy="50929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FC000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2B25F-DF43-4BE1-BA24-B00120929403}">
      <dsp:nvSpPr>
        <dsp:cNvPr id="0" name=""/>
        <dsp:cNvSpPr/>
      </dsp:nvSpPr>
      <dsp:spPr>
        <a:xfrm>
          <a:off x="1601006" y="331039"/>
          <a:ext cx="2037164" cy="20371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Devlet Garantili Alıcı Kredileri</a:t>
          </a:r>
          <a:endParaRPr lang="tr-TR" sz="2500" kern="1200" dirty="0"/>
        </a:p>
      </dsp:txBody>
      <dsp:txXfrm>
        <a:off x="1700452" y="430485"/>
        <a:ext cx="1838272" cy="1838272"/>
      </dsp:txXfrm>
    </dsp:sp>
    <dsp:sp modelId="{3570F3A2-E4E7-493C-A8A1-8FF8B0905105}">
      <dsp:nvSpPr>
        <dsp:cNvPr id="0" name=""/>
        <dsp:cNvSpPr/>
      </dsp:nvSpPr>
      <dsp:spPr>
        <a:xfrm>
          <a:off x="1573199" y="2775453"/>
          <a:ext cx="2037164" cy="20371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Yurt İçi Bankalar Alıcı Kredileri</a:t>
          </a:r>
          <a:endParaRPr lang="tr-TR" sz="2500" kern="1200" dirty="0"/>
        </a:p>
      </dsp:txBody>
      <dsp:txXfrm>
        <a:off x="1672645" y="2874899"/>
        <a:ext cx="1838272" cy="1838272"/>
      </dsp:txXfrm>
    </dsp:sp>
    <dsp:sp modelId="{7F12022D-A6AC-4347-B9F7-E72FA117A66B}">
      <dsp:nvSpPr>
        <dsp:cNvPr id="0" name=""/>
        <dsp:cNvSpPr/>
      </dsp:nvSpPr>
      <dsp:spPr>
        <a:xfrm>
          <a:off x="3997099" y="362513"/>
          <a:ext cx="2037164" cy="20371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Yurt Dışı Bankalar Alıcı Kredileri</a:t>
          </a:r>
          <a:endParaRPr lang="tr-TR" sz="2500" kern="1200" dirty="0"/>
        </a:p>
      </dsp:txBody>
      <dsp:txXfrm>
        <a:off x="4096545" y="461959"/>
        <a:ext cx="1838272" cy="1838272"/>
      </dsp:txXfrm>
    </dsp:sp>
    <dsp:sp modelId="{062BB527-25ED-486F-A100-331E8B08F6DB}">
      <dsp:nvSpPr>
        <dsp:cNvPr id="0" name=""/>
        <dsp:cNvSpPr/>
      </dsp:nvSpPr>
      <dsp:spPr>
        <a:xfrm>
          <a:off x="3994675" y="2724707"/>
          <a:ext cx="2037164" cy="20371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Niyet Mektupları</a:t>
          </a:r>
          <a:endParaRPr lang="tr-TR" sz="2500" kern="1200" dirty="0"/>
        </a:p>
      </dsp:txBody>
      <dsp:txXfrm>
        <a:off x="4094121" y="2824153"/>
        <a:ext cx="1838272" cy="183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334" cy="498957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64" y="1"/>
            <a:ext cx="2972334" cy="498957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r">
              <a:defRPr sz="1200"/>
            </a:lvl1pPr>
          </a:lstStyle>
          <a:p>
            <a:fld id="{E9FE176A-AE25-490A-AC2A-B6380BB069DB}" type="datetimeFigureOut">
              <a:rPr lang="tr-TR" smtClean="0"/>
              <a:pPr/>
              <a:t>23.03.2022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319"/>
            <a:ext cx="2972334" cy="498957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64" y="9448319"/>
            <a:ext cx="2972334" cy="498957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r">
              <a:defRPr sz="1200"/>
            </a:lvl1pPr>
          </a:lstStyle>
          <a:p>
            <a:fld id="{23B35EC8-7FD8-4D5E-81BD-4D627A9D26D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60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9091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800" cy="499091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EAF614-C378-45E9-9027-D9701AF78441}" type="datetimeFigureOut">
              <a:rPr lang="tr-TR"/>
              <a:pPr>
                <a:defRPr/>
              </a:pPr>
              <a:t>23.03.2022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1425"/>
            <a:ext cx="5969000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4" tIns="45787" rIns="91574" bIns="45787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9"/>
            <a:ext cx="5486400" cy="3916740"/>
          </a:xfrm>
          <a:prstGeom prst="rect">
            <a:avLst/>
          </a:prstGeom>
        </p:spPr>
        <p:txBody>
          <a:bodyPr vert="horz" lIns="91574" tIns="45787" rIns="91574" bIns="457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9090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9090"/>
          </a:xfrm>
          <a:prstGeom prst="rect">
            <a:avLst/>
          </a:prstGeom>
        </p:spPr>
        <p:txBody>
          <a:bodyPr vert="horz" wrap="square" lIns="91574" tIns="45787" rIns="91574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D65B6A7-39D0-434D-B165-919E60D7EA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742009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tr-TR" smtClean="0">
                <a:solidFill>
                  <a:srgbClr val="545454"/>
                </a:solidFill>
                <a:latin typeface="Century Gothic"/>
              </a:rPr>
              <a:pPr/>
              <a:t>1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460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01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09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08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775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591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62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75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02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369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1200" dirty="0" smtClean="0"/>
              <a:t>Alacağınızın tahsilatına ilişkin </a:t>
            </a:r>
            <a:r>
              <a:rPr lang="tr-TR" sz="1200" b="1" dirty="0" smtClean="0"/>
              <a:t>Garanti </a:t>
            </a:r>
            <a:r>
              <a:rPr lang="tr-TR" sz="1200" dirty="0" smtClean="0"/>
              <a:t>sunuyoruz.</a:t>
            </a:r>
          </a:p>
          <a:p>
            <a:pPr>
              <a:defRPr/>
            </a:pPr>
            <a:endParaRPr lang="tr-TR" sz="1200" dirty="0" smtClean="0"/>
          </a:p>
          <a:p>
            <a:pPr>
              <a:defRPr/>
            </a:pPr>
            <a:r>
              <a:rPr lang="tr-TR" sz="1200" dirty="0" smtClean="0"/>
              <a:t>Sigorta başvurusu sonrasında alıcılarınız, sektörleri ve ülkeleri hakkında yaptığımız araştırmalar sonucu verilen limitler ile dolaylı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Enformasyon’a</a:t>
            </a:r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 smtClean="0"/>
              <a:t>sahip olursunuz. </a:t>
            </a:r>
          </a:p>
          <a:p>
            <a:pPr>
              <a:defRPr/>
            </a:pPr>
            <a:endParaRPr lang="tr-TR" sz="1200" dirty="0" smtClean="0"/>
          </a:p>
          <a:p>
            <a:pPr>
              <a:defRPr/>
            </a:pPr>
            <a:r>
              <a:rPr lang="tr-TR" sz="1200" dirty="0" smtClean="0"/>
              <a:t>Sigorta kapsamına alınan alacaklarınızı doğrudan nakde çevirerek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Finansman</a:t>
            </a:r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 smtClean="0"/>
              <a:t>sağlayabilirsiniz.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4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818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1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9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5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11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8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4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9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41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920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633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857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96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629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6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14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52475"/>
            <a:ext cx="6692900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46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58038" cy="4027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srgbClr val="545454"/>
                </a:solidFill>
                <a:latin typeface="Century Gothic"/>
              </a:rPr>
              <a:pPr/>
              <a:t>7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101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52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13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58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30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8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vuru.eximbank.gov.t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yilmaz@eximbank.gov.t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480" y="3426723"/>
            <a:ext cx="9753600" cy="122695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İHRACATIN FİNANSMANINDA </a:t>
            </a:r>
            <a: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/>
            </a:r>
            <a:b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tr-TR" sz="6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TÜRK EXıMBANK</a:t>
            </a:r>
            <a:r>
              <a:rPr lang="tr-TR" sz="2400" b="1" dirty="0">
                <a:solidFill>
                  <a:srgbClr val="C00000"/>
                </a:solidFill>
              </a:rPr>
              <a:t/>
            </a:r>
            <a:br>
              <a:rPr lang="tr-TR" sz="2400" b="1" dirty="0">
                <a:solidFill>
                  <a:srgbClr val="C00000"/>
                </a:solidFill>
              </a:rPr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54" y="692696"/>
            <a:ext cx="2118253" cy="1318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89" y="4453626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TÜRKİYE İHRACAT KREDİ BANKASI A.Ş.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7483" y="5383018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0 (850) 200 55 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www.eximbank.gov.tr</a:t>
            </a:r>
          </a:p>
        </p:txBody>
      </p:sp>
    </p:spTree>
    <p:extLst>
      <p:ext uri="{BB962C8B-B14F-4D97-AF65-F5344CB8AC3E}">
        <p14:creationId xmlns:p14="http://schemas.microsoft.com/office/powerpoint/2010/main" val="33223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İGE </a:t>
            </a: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kefaletli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kullandırımlar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096" y="1828799"/>
            <a:ext cx="9822730" cy="48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274637"/>
            <a:ext cx="9756141" cy="2063209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KREDİ GARANTİ FONU </a:t>
            </a:r>
            <a:b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kefaletli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kullandırımlar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31" y="2611224"/>
            <a:ext cx="9756141" cy="35609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tr-TR" sz="6600" dirty="0" smtClean="0"/>
          </a:p>
          <a:p>
            <a:pPr marL="45720" indent="0" algn="ctr">
              <a:buNone/>
            </a:pPr>
            <a:r>
              <a:rPr lang="tr-TR" sz="6600" dirty="0" smtClean="0"/>
              <a:t>KOBİ’ler…</a:t>
            </a:r>
          </a:p>
          <a:p>
            <a:pPr marL="45720" indent="0" algn="ctr">
              <a:buNone/>
            </a:pP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5230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7"/>
          <p:cNvSpPr/>
          <p:nvPr/>
        </p:nvSpPr>
        <p:spPr>
          <a:xfrm rot="2554458">
            <a:off x="878466" y="1463602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ie 8"/>
          <p:cNvSpPr/>
          <p:nvPr/>
        </p:nvSpPr>
        <p:spPr>
          <a:xfrm rot="2436516">
            <a:off x="882462" y="4024926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768" y="2383833"/>
            <a:ext cx="3015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 ihracatı</a:t>
            </a:r>
            <a:endParaRPr lang="tr-TR" sz="2500" b="1" dirty="0">
              <a:solidFill>
                <a:srgbClr val="A609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768" y="4995286"/>
            <a:ext cx="3587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Hizmet ihracatı</a:t>
            </a:r>
            <a:endParaRPr lang="tr-TR" sz="2500" b="1" dirty="0">
              <a:solidFill>
                <a:srgbClr val="A609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1880" y="1938162"/>
            <a:ext cx="60499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hracatçı</a:t>
            </a:r>
          </a:p>
          <a:p>
            <a:endParaRPr lang="tr-TR" sz="7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malatçı (ihracata yönelik mal üreten)</a:t>
            </a:r>
          </a:p>
          <a:p>
            <a:endParaRPr lang="tr-TR" sz="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imalatçı-ihracatçı</a:t>
            </a:r>
            <a:endParaRPr lang="tr-T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1880" y="4233539"/>
            <a:ext cx="59546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Turizm işletmeleri ve seyahat acentaları</a:t>
            </a:r>
          </a:p>
          <a:p>
            <a:endParaRPr lang="tr-TR" sz="7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Özel havayolu firmaları</a:t>
            </a:r>
          </a:p>
          <a:p>
            <a:endParaRPr lang="tr-TR" sz="7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Nakliyat işletmeleri</a:t>
            </a:r>
          </a:p>
          <a:p>
            <a:endParaRPr lang="tr-TR" sz="7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Müteahhitlik firmaları</a:t>
            </a:r>
          </a:p>
          <a:p>
            <a:endParaRPr lang="tr-TR" sz="7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Müşavirlik, mühendislik ve yazılım firmaları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 Kullanıcısı Firmalar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96525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031" y="2390983"/>
            <a:ext cx="33768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Sevk Öncesi İhracat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Reeskont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Sevk Sonrası Reeskont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KOBİ 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DTŞ İhracat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Sigortalı Alacağın Teminatına Dayalı Kredi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1230" y="2367925"/>
            <a:ext cx="40580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İhr. Yönelik İşletme Sermayesi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İhr. Yönelik Yatırım Kredisi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Marka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Özellikli İhracat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Finansal Kiralama İşlemlerine Yönelik Kredi Programı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Yurtdışı Mağazalar Yatırım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Katılım Finans Yatırım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Yurt Dışı Teminat Mektubu Programı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2685" y="2521814"/>
            <a:ext cx="364308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Döviz Kazandırıcı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Hizm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Turizm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Uluslararası Nakliyat Paz.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Yurt Dışı Fuar Katılım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Yurt Dışı Müteahhitlik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Hizmetleri Köprü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Kredisi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Yurt Dışı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Müteahhitlik Hizmetleri Teminat Mektubu Programı </a:t>
            </a:r>
          </a:p>
          <a:p>
            <a:pPr marL="342900" lvl="0" indent="-342900">
              <a:buFont typeface="+mj-lt"/>
              <a:buAutoNum type="arabicPeriod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Yurt İçi Kredi Programları  </a:t>
            </a: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855" y="1396459"/>
            <a:ext cx="3236985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KISA VADELİ KREDİLER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3351" y="1396459"/>
            <a:ext cx="3933824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ORTA UZUN VADELİ KREDİLER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2686" y="1396458"/>
            <a:ext cx="3643089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DKH KAPSAMINDAKİ ÜRÜNLER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89" y="6204834"/>
            <a:ext cx="1047750" cy="6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İGE </a:t>
            </a: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kefaletli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kullandırımlar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096" y="1828799"/>
            <a:ext cx="9822730" cy="48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İGE </a:t>
            </a: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kefaletli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kullandırımlar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7" y="1800519"/>
            <a:ext cx="10813816" cy="434340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KOBİ’lik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statüsü</a:t>
            </a:r>
            <a:r>
              <a:rPr lang="tr-TR" dirty="0" smtClean="0"/>
              <a:t>		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→	KOSGEB</a:t>
            </a:r>
          </a:p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Kullandırımlar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		→	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Reekont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Kredisi  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74520" lvl="8" indent="0">
              <a:buNone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KOBİ-İHK</a:t>
            </a:r>
          </a:p>
          <a:p>
            <a:pPr marL="1874520" lvl="8" indent="0">
              <a:buNone/>
            </a:pP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Teminat yapısı 		 →	İGE kefaleti + ihracat taahhüt + RK taahhütleri için 					Eximbank tarafından alınacak teminatlar 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Yeni müşteri 		 	→	Web-sayfamız üzerinden başvuru</a:t>
            </a:r>
          </a:p>
          <a:p>
            <a:pPr marL="960120" lvl="4" indent="0">
              <a:buNone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basvuru.eximbank.gov.tr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0120" lvl="4" indent="0">
              <a:buNone/>
            </a:pPr>
            <a:endParaRPr lang="tr-TR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0120" lvl="4" indent="0">
              <a:buNone/>
            </a:pPr>
            <a:endParaRPr lang="tr-T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0120" lvl="4" indent="0">
              <a:buNone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tr-T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1381" y="336327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4454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ilgili başvuru evrakı ile Bankamıza Başvurur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6784" y="245397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Firmanın güncel mali </a:t>
            </a:r>
          </a:p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tabloları ve verileri alınır 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8529" y="1577054"/>
            <a:ext cx="762000" cy="7620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989649" y="2472255"/>
            <a:ext cx="246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için mali analiz ve istihbarat raporu hazırlanır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8804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631" y="4254199"/>
            <a:ext cx="32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Krediye ilişkin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teminat tesis edilir.</a:t>
            </a:r>
            <a:endParaRPr lang="tr-TR" sz="1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3934" y="152226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7354577" y="248070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 başvurusu ve istihbarat raporu incelenir</a:t>
            </a:r>
            <a:endParaRPr lang="tr-TR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6580" y="596226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ihracat taahhüdünü kapatır</a:t>
            </a:r>
            <a:endParaRPr lang="tr-T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9141" y="3343060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43681" y="4435807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 tutarı firmaya aktarılır</a:t>
            </a:r>
            <a:endParaRPr lang="tr-TR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4" y="1486246"/>
            <a:ext cx="1204913" cy="107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1" y="3432489"/>
            <a:ext cx="779553" cy="724655"/>
          </a:xfrm>
          <a:prstGeom prst="rect">
            <a:avLst/>
          </a:prstGeom>
        </p:spPr>
      </p:pic>
      <p:pic>
        <p:nvPicPr>
          <p:cNvPr id="46" name="Picture 45" descr="lifeinsurancepolic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27923" y="1381736"/>
            <a:ext cx="890068" cy="1056956"/>
          </a:xfrm>
          <a:prstGeom prst="rect">
            <a:avLst/>
          </a:prstGeom>
        </p:spPr>
      </p:pic>
      <p:pic>
        <p:nvPicPr>
          <p:cNvPr id="42" name="Picture 41" descr="eximbanklogo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401475">
            <a:off x="4106150" y="3413817"/>
            <a:ext cx="1349463" cy="762000"/>
          </a:xfrm>
          <a:prstGeom prst="rect">
            <a:avLst/>
          </a:prstGeom>
        </p:spPr>
      </p:pic>
      <p:pic>
        <p:nvPicPr>
          <p:cNvPr id="1040" name="Picture 16" descr="C:\Users\Enb\AppData\Local\Microsoft\Windows\Temporary Internet Files\Content.IE5\5E1SPIG5\documents[1]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45449">
            <a:off x="4914748" y="3519612"/>
            <a:ext cx="907488" cy="8451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9132586" y="442411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2528968" y="504942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57409" y="593353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geri ödeme vadesinde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 ödemesini yapar</a:t>
            </a:r>
            <a:endParaRPr lang="tr-T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3" y="4978195"/>
            <a:ext cx="1000540" cy="100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41" y="5119338"/>
            <a:ext cx="960563" cy="9605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92193" y="6018338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Firmadan alınan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teminatlar iade edilir</a:t>
            </a:r>
            <a:endParaRPr lang="tr-T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06480" y="42811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Krediye ilişkin </a:t>
            </a:r>
          </a:p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sözleşmeler akdedilir</a:t>
            </a:r>
            <a:endParaRPr lang="tr-TR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56050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Kredilendirme Süreci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(Doğrudan Krediler)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86" y="5978735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456" y="389612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7669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Aracı Bankaya Başvurur</a:t>
            </a:r>
            <a:endParaRPr lang="en-US" sz="1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2881" y="251431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Aracı Banka başvuruyu Bankamıza iletir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4802" y="1624337"/>
            <a:ext cx="762000" cy="7620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472681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7848" y="158131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678280" y="261614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 başvurusu incelenir</a:t>
            </a:r>
            <a:endParaRPr lang="tr-TR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24981" y="5000187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ihracat taahhüdünü Aracı Banka nezdinde kapatır</a:t>
            </a:r>
            <a:endParaRPr lang="tr-T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485" y="3689748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-358837" y="484629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 tutarı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Aracı Bankaya aktarılır</a:t>
            </a:r>
            <a:endParaRPr lang="tr-T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0" y="1394382"/>
            <a:ext cx="1261354" cy="126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794901" y="495402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7162983" y="389635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41069" y="4962927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 ödeme vadesi geldiğinde 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Aracı Banka geri ödemeyi Bankamıza yapar</a:t>
            </a:r>
            <a:endParaRPr lang="tr-T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6" y="3896127"/>
            <a:ext cx="1000540" cy="10005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Kredilendirme Süreci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(Aracı Banka Kredileri)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8" y="6026692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99" y="3008021"/>
            <a:ext cx="1114425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 SİGORTASI</a:t>
            </a:r>
            <a:endParaRPr lang="tr-TR" sz="7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39991" y="2074679"/>
            <a:ext cx="437103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9638" y="2074679"/>
            <a:ext cx="3303812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711" y="2085026"/>
            <a:ext cx="303581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711" y="2085026"/>
            <a:ext cx="313316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Firmaların faturalarının ödenmesini temin eder, ticari faaliyetlerin getirdiği ticari ve siyasi riskleri güvenilir bir şekilde yönetmelerini sağlar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5" y="3614618"/>
            <a:ext cx="866148" cy="8632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10046" y="3801125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Türk Eximbank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588" y="2349355"/>
            <a:ext cx="896685" cy="896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38" y="4869755"/>
            <a:ext cx="845122" cy="8451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39990" y="2000632"/>
            <a:ext cx="45726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150000"/>
              </a:lnSpc>
            </a:pPr>
            <a:r>
              <a:rPr lang="tr-T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Teminat </a:t>
            </a:r>
          </a:p>
          <a:p>
            <a:pPr marL="0" lvl="8">
              <a:lnSpc>
                <a:spcPct val="150000"/>
              </a:lnSpc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Ticari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ve politik risklere karşı tahsilat güvencesi sağlar.</a:t>
            </a:r>
          </a:p>
          <a:p>
            <a:pPr marL="0" lvl="8">
              <a:lnSpc>
                <a:spcPct val="150000"/>
              </a:lnSpc>
            </a:pPr>
            <a:r>
              <a:rPr lang="tr-T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Finansman </a:t>
            </a:r>
          </a:p>
          <a:p>
            <a:pPr marL="0" lvl="8">
              <a:lnSpc>
                <a:spcPct val="150000"/>
              </a:lnSpc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Riskten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arınmış alacakların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ıskonto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edilmesi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suretiyle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finansman imkanı sağlar.</a:t>
            </a:r>
          </a:p>
          <a:p>
            <a:pPr marL="0" lvl="8">
              <a:lnSpc>
                <a:spcPct val="150000"/>
              </a:lnSpc>
            </a:pPr>
            <a:r>
              <a:rPr lang="tr-T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Enformasyon</a:t>
            </a:r>
          </a:p>
          <a:p>
            <a:pPr marL="0" lvl="8">
              <a:lnSpc>
                <a:spcPct val="150000"/>
              </a:lnSpc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Alıcı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firmalar ve ülkeler hakkında risk analizi yapılmasını sağlar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045" y="5079950"/>
            <a:ext cx="1086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Alıcı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711" y="1583552"/>
            <a:ext cx="3035813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NEDİR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9992" y="1571362"/>
            <a:ext cx="4371032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FONKSİYONLARI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8233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ALACAK SİGORTASI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0046" y="2456156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İhracatçı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9125" y="1566379"/>
            <a:ext cx="3314325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TARAFLAR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72" y="6044997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358" y="2207271"/>
            <a:ext cx="63055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kern="0" spc="-2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1987 </a:t>
            </a:r>
            <a:r>
              <a:rPr lang="tr-TR" sz="2000" kern="0" spc="-2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yılında </a:t>
            </a:r>
            <a:r>
              <a:rPr lang="tr-TR" sz="2000" kern="0" spc="-2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kuruldu (Bakanlar Kurulu Kararı ile)</a:t>
            </a:r>
            <a:endParaRPr lang="tr-TR" sz="2000" kern="0" spc="-20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kern="0" spc="-2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Sermayesinin tamamı Hazine’ye ait </a:t>
            </a: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kern="0" spc="-2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Ülkemizin tek resmi ihracat finansman kuruluşu </a:t>
            </a:r>
          </a:p>
          <a:p>
            <a:pPr marL="363538" lvl="1" indent="-363538" algn="just"/>
            <a:endParaRPr lang="tr-TR" sz="400" b="1" kern="0" dirty="0" smtClean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3463" y="3969327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AMAÇLAR</a:t>
            </a:r>
            <a:endParaRPr lang="tr-TR" sz="2400" b="1" u="none" dirty="0">
              <a:solidFill>
                <a:schemeClr val="bg1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4358" y="4606384"/>
            <a:ext cx="8375084" cy="184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kern="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İhracatın artırılması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kern="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İhraç ürünlerinin ve pazarlarının çeşitlendirilmesi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kern="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Rekabet gücü kazanımı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kern="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Riskten arındırılmış bir ortamda iş yapma imkanı sağlanması</a:t>
            </a:r>
            <a:endParaRPr lang="tr-TR" sz="2000" kern="0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TÜRK </a:t>
            </a:r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EXIMBANK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3463" y="1511079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YASAL STATÜ</a:t>
            </a:r>
            <a:endParaRPr lang="tr-TR" sz="2400" b="1" u="none" dirty="0">
              <a:solidFill>
                <a:schemeClr val="bg1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28" y="5597749"/>
            <a:ext cx="1899746" cy="11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73887" y="2670618"/>
            <a:ext cx="4956087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Spesifik İhracat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 Sigortası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ALACAK SİGORTASI ÜRÜNLERİ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389" y="2670618"/>
            <a:ext cx="4752528" cy="142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İhracat Alacak Sigortası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Yurt içi Alacak Sigortası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695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KISA VADELİ PROGRAMLAR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01296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ORTA VE UZUN VADELİ PROGRAMLAR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61" y="59843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242396"/>
            <a:ext cx="12188825" cy="874018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199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ALACAK 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SİGORTASI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1256" y="1774263"/>
            <a:ext cx="2067080" cy="888745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alibri" panose="020F0502020204030204" pitchFamily="34" charset="0"/>
                <a:cs typeface="Calibri" panose="020F0502020204030204" pitchFamily="34" charset="0"/>
              </a:rPr>
              <a:t>KAPSAM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2316" y="1762779"/>
            <a:ext cx="2063798" cy="90282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alibri" panose="020F0502020204030204" pitchFamily="34" charset="0"/>
                <a:cs typeface="Calibri" panose="020F0502020204030204" pitchFamily="34" charset="0"/>
              </a:rPr>
              <a:t>VADE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68521" y="1762779"/>
            <a:ext cx="2154893" cy="901638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TAZMİNAT 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algn="ctr"/>
            <a:r>
              <a:rPr lang="tr-T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(Azami)</a:t>
            </a:r>
            <a:endParaRPr lang="tr-T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8302" y="2939492"/>
            <a:ext cx="207188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ÜLKE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32316" y="2937008"/>
            <a:ext cx="208300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83184" y="2929967"/>
            <a:ext cx="2157033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%90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74691" y="4063878"/>
            <a:ext cx="2067080" cy="934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tr-TR" sz="199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ÜLKE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13107" y="4139170"/>
            <a:ext cx="2083007" cy="907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YILDAN UZUN</a:t>
            </a:r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67450" y="4053405"/>
            <a:ext cx="2170627" cy="905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%90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74691" y="5253090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YURT İÇİ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SATIŞLAR</a:t>
            </a:r>
            <a:endParaRPr lang="tr-TR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7289" y="5287789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GÜN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83184" y="5253090"/>
            <a:ext cx="2154893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%90</a:t>
            </a: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335361" y="2937008"/>
            <a:ext cx="2109951" cy="923719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KISA VADELİ İHRACAT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 Single Corner Rectangle 27"/>
          <p:cNvSpPr/>
          <p:nvPr/>
        </p:nvSpPr>
        <p:spPr>
          <a:xfrm>
            <a:off x="335361" y="4075098"/>
            <a:ext cx="2109951" cy="923719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ORTA- UZUN VADELİ İHRACAT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 Single Corner Rectangle 28"/>
          <p:cNvSpPr/>
          <p:nvPr/>
        </p:nvSpPr>
        <p:spPr>
          <a:xfrm>
            <a:off x="335361" y="5226469"/>
            <a:ext cx="2109951" cy="854389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KISA VADELİ YURT İÇİ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41" y="6054236"/>
            <a:ext cx="1209929" cy="7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67375" y="2210974"/>
            <a:ext cx="6524625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Transfer yasakları veya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kısıtlamaları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Alıcının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ülkesinde meydana gelen savaş, ihtilal, iç savaş, isyan ve benzeri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haller nedeniyle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mal bedellerinin ödenmemesi </a:t>
            </a: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İthal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yasakları veya kısıtlamaları </a:t>
            </a: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İthal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müsaadelerinin iptali </a:t>
            </a: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Alıcının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ülkesinde ya da Türkiye sınırları dışında mallara el konulması veya benzeri haller </a:t>
            </a: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Kamu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alıcısının ödeyememe hali</a:t>
            </a:r>
            <a:b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975" y="2210974"/>
            <a:ext cx="4752528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Alıcının;</a:t>
            </a:r>
          </a:p>
          <a:p>
            <a:pPr>
              <a:lnSpc>
                <a:spcPct val="90000"/>
              </a:lnSpc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İflas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Tasfiye kararı alınması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Borç ödemekten acze düşmesi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Borçları ile ilgili konkordato ilan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Borçlarını ödeyememesi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KAPSANAN RİSKLER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5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TİCARİ RİSKLER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POLİTİK RİSKLER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288" y="59462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39917" y="1774279"/>
            <a:ext cx="3317311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Satıcı firma, müşterileri için Türk Eximbank’tan alıcı limiti talep eder.</a:t>
            </a:r>
            <a:endParaRPr lang="tr-T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267" y="3282835"/>
            <a:ext cx="3482981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 Eximbank satıcı firmanın müşterilerini finansal açıdan değerlendirir. Alıcı limiti tahsis eder.</a:t>
            </a:r>
            <a:endParaRPr lang="tr-T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792" y="1775453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184" y="3296250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2910" y="3188622"/>
            <a:ext cx="3416324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Satıcı firma, alıcı limiti çerçevesinde alıcı firmaya sevkiyat gerçekleştirir ve aylık olarak Türk Eximbank’a e-şubeden bildirim yapar.</a:t>
            </a:r>
            <a:endParaRPr lang="tr-T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7211" y="3280954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0792" y="3184279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9917" y="3272976"/>
            <a:ext cx="3416324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Satıcı firma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 bedelinin vadesinde tahsil edilememesi durumunda 60 gün içerisinde Vadesi Geçmiş Alacak bildiriminde bulunur.</a:t>
            </a:r>
            <a:endParaRPr lang="tr-T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446" y="1765850"/>
            <a:ext cx="3210877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Alacaklarına tahsilat güvencesi sağlamak isteyen satıcı firma Türk Eximbank’a başvurur.</a:t>
            </a:r>
            <a:endParaRPr lang="tr-T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184" y="1879925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2910" y="1830854"/>
            <a:ext cx="3129790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Satıcı firma Türk Eximbank’tan alacak sigortası poliçesi yaptırır.</a:t>
            </a:r>
            <a:endParaRPr lang="tr-T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9323" y="1803220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SİGORTA SÜRECİ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81" y="6090137"/>
            <a:ext cx="1105337" cy="689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2910" y="4827009"/>
            <a:ext cx="285971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Zararın kesinleşmesinin ardından Türk Eximbank sigortalı alacağı tazmin eder.</a:t>
            </a:r>
            <a:endParaRPr lang="tr-T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267" y="4808609"/>
            <a:ext cx="298211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Alıcının, vadesi geçmiş alacak bildirimine konu borcunu ödemeyeceğine kanaat getirilirse fatura vade tarihinden itibaren en geç 90 gün içinde e-şube üzerinden tazminat başvurusunda bulunulur.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2184" y="4776291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tr-TR" sz="4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0094" y="4808609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tr-TR" sz="4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651319" y="1614710"/>
            <a:ext cx="32230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Ermenistan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Kuzey Kore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Güney Kıbrıs</a:t>
            </a: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KAPSAM DIŞI ÜLKELER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319" y="1148770"/>
            <a:ext cx="2714049" cy="4329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KAPSAM DIŞI ÜLKELER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940766"/>
            <a:ext cx="1331913" cy="830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319" y="2595687"/>
            <a:ext cx="3647304" cy="4329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GEÇİCİ KAPSAM DIŞI ÜLKELER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19" y="3028669"/>
            <a:ext cx="47266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Afganistan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İran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Küba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Libya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Lübnan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Myanmar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Suriye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Türkmenistan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Ukrayna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Venezuela</a:t>
            </a: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HİZMETİN KVİKS’E DAHİL EDİLMESİ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940766"/>
            <a:ext cx="1331913" cy="830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802" y="1416451"/>
            <a:ext cx="111916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2017/4’de </a:t>
            </a:r>
            <a:r>
              <a:rPr lang="tr-T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tanımlanan hizmet türlerinden biri olmalı</a:t>
            </a:r>
          </a:p>
          <a:p>
            <a:pPr>
              <a:defRPr/>
            </a:pPr>
            <a:r>
              <a:rPr lang="tr-T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Fatura, yurtdışında yerleşik tüzel kişiye kesilmiş </a:t>
            </a:r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olmalı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Arada mutlaka bir sözleşme olmalı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Hizmet </a:t>
            </a:r>
            <a:r>
              <a:rPr lang="tr-T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ifa edilmiş ve hizmetin ifası, alıcı tarafından yazılı olarak kabul edilmiş olmalı </a:t>
            </a:r>
          </a:p>
          <a:p>
            <a:pPr>
              <a:defRPr/>
            </a:pPr>
            <a:endParaRPr lang="tr-TR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168845" y="1748373"/>
            <a:ext cx="962298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C. Merkez Bankası kaynaklı </a:t>
            </a:r>
          </a:p>
          <a:p>
            <a:pPr>
              <a:defRPr/>
            </a:pPr>
            <a:endParaRPr lang="tr-T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Alacağın temlik alınması</a:t>
            </a:r>
            <a:endParaRPr lang="tr-T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Fatura bedelinin %85’i</a:t>
            </a:r>
            <a:endParaRPr lang="tr-T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587" y="241566"/>
            <a:ext cx="12192000" cy="678133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KISA VADELİ SİGORTA POLİÇESİ İLE FİNANSMAN TEMİNİ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318" y="968124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SEVK SONRASI REESKONT KREDİSİ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317" y="1684125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316" y="2329989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316" y="2963937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940766"/>
            <a:ext cx="1331913" cy="830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316" y="5246597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316" y="3695517"/>
            <a:ext cx="7445545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TİCARİ BANKA/FAKTORİNG FİRMALARI TARAFINDAN İSKONTO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316" y="4612649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8845" y="4559299"/>
            <a:ext cx="962298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Alacağın devir ve temlik usulleri çerçevesinde</a:t>
            </a:r>
          </a:p>
          <a:p>
            <a:pPr>
              <a:defRPr/>
            </a:pPr>
            <a:endParaRPr lang="tr-T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Daini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 </a:t>
            </a: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Mürtehin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şerh edilmesi ile tüm sevkiyatların </a:t>
            </a: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iskonto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edilmesi</a:t>
            </a:r>
          </a:p>
          <a:p>
            <a:pPr>
              <a:defRPr/>
            </a:pPr>
            <a:endParaRPr lang="tr-T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Talep edilen sevkiyatların </a:t>
            </a: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iskonto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edilmesi</a:t>
            </a:r>
            <a:endParaRPr lang="tr-T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316" y="5785322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Spesifik İhracat Kredi Sigortası Sevk Sonrası </a:t>
            </a:r>
            <a:r>
              <a:rPr lang="tr-TR" sz="3200" b="1" dirty="0" smtClean="0">
                <a:latin typeface="Century Gothic" panose="020B0502020202020204" pitchFamily="34" charset="0"/>
              </a:rPr>
              <a:t>Risk </a:t>
            </a:r>
            <a:r>
              <a:rPr lang="tr-TR" sz="3200" b="1" dirty="0">
                <a:latin typeface="Century Gothic" panose="020B0502020202020204" pitchFamily="34" charset="0"/>
              </a:rPr>
              <a:t>Programı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147" y="1320939"/>
            <a:ext cx="9614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Katma değeri yüksek sermaye ve/veya yatırım malları ihracatı yapan ihracatçılarımız faydalanabilmektedir,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Dünya’daki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3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ülke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hariç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238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ülkeye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yapılan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ihracatı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kapsayan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poliç</a:t>
            </a: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e,</a:t>
            </a:r>
            <a:endParaRPr lang="en-US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10 yıla kadar vadeli Türk menşeli mal ve hizmetlerin ihracatı sigorta kapsamına alınır,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Alacaklarınız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%90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’a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kadar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tazmin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 smtClean="0">
                <a:latin typeface="Lato Light" charset="0"/>
                <a:ea typeface="Lato Light" charset="0"/>
                <a:cs typeface="Lato Light" charset="0"/>
              </a:rPr>
              <a:t>edilir</a:t>
            </a:r>
            <a:r>
              <a:rPr lang="en-US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(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Akreditifli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İşlemler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için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%95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’e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kadar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smtClean="0">
                <a:latin typeface="Lato Light" charset="0"/>
                <a:ea typeface="Lato Light" charset="0"/>
                <a:cs typeface="Lato Light" charset="0"/>
              </a:rPr>
              <a:t>)</a:t>
            </a:r>
            <a:r>
              <a:rPr lang="tr-TR" dirty="0" smtClean="0">
                <a:latin typeface="Lato Light" charset="0"/>
                <a:ea typeface="Lato Light" charset="0"/>
                <a:cs typeface="Lato Light" charset="0"/>
              </a:rPr>
              <a:t>,</a:t>
            </a:r>
            <a:endParaRPr lang="en-US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Bankamızdan veya ticari bankalardan finansman temin etmelerine imkân sağlamaktır,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i="1" u="sng" dirty="0"/>
              <a:t>24 Ay ve üzeri</a:t>
            </a:r>
            <a:r>
              <a:rPr lang="tr-TR" dirty="0"/>
              <a:t> vadeler </a:t>
            </a:r>
            <a:r>
              <a:rPr lang="tr-TR" b="1" dirty="0">
                <a:solidFill>
                  <a:srgbClr val="FF0000"/>
                </a:solidFill>
              </a:rPr>
              <a:t>OECD</a:t>
            </a:r>
            <a:r>
              <a:rPr lang="tr-TR" dirty="0"/>
              <a:t> düzenlemelerine </a:t>
            </a:r>
            <a:r>
              <a:rPr lang="tr-TR" dirty="0" smtClean="0"/>
              <a:t>tabidir.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940766"/>
            <a:ext cx="1331913" cy="8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Spesifik İhracat Kredi Sigortası Sevk Sonrası </a:t>
            </a:r>
            <a:r>
              <a:rPr lang="tr-TR" sz="3200" b="1" dirty="0" smtClean="0">
                <a:latin typeface="Century Gothic" panose="020B0502020202020204" pitchFamily="34" charset="0"/>
              </a:rPr>
              <a:t>Finansmanı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976" y="1314996"/>
            <a:ext cx="106854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Satış sözleşmesi bazında ticari ve politik risklere karşı sigortalanan ihracat işlemlerinden doğan, vadeli ihracat alacaklarını </a:t>
            </a:r>
            <a:r>
              <a:rPr lang="tr-TR" b="1" u="sng" dirty="0">
                <a:solidFill>
                  <a:srgbClr val="FF0000"/>
                </a:solidFill>
              </a:rPr>
              <a:t>sevk sonrası aşamada</a:t>
            </a:r>
            <a:r>
              <a:rPr lang="tr-TR" dirty="0"/>
              <a:t> </a:t>
            </a:r>
            <a:r>
              <a:rPr lang="tr-TR" dirty="0" err="1"/>
              <a:t>i</a:t>
            </a:r>
            <a:r>
              <a:rPr lang="tr-TR" dirty="0" err="1" smtClean="0"/>
              <a:t>skonto</a:t>
            </a:r>
            <a:r>
              <a:rPr lang="tr-TR" dirty="0" smtClean="0"/>
              <a:t> ediyoruz.</a:t>
            </a:r>
            <a:endParaRPr lang="tr-T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Krediye ilişkin asli teminat, ihracat alacaklarının ve ihracat bedellerine ilişkin Spesifik İhracat Kredi Sigortası kapsamında doğmuş/doğacak hakların Bankamıza temlik </a:t>
            </a:r>
            <a:r>
              <a:rPr lang="tr-TR" dirty="0" smtClean="0"/>
              <a:t>edilmesidir.</a:t>
            </a:r>
            <a:endParaRPr lang="tr-T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İhraç edilecek mal, Türk menşeli ve sermaye malı niteliğinde olmalıdır. (</a:t>
            </a:r>
            <a:r>
              <a:rPr lang="tr-TR" i="1" dirty="0"/>
              <a:t>gümrük beyanname formunda menşe ülke kodu </a:t>
            </a:r>
            <a:r>
              <a:rPr lang="tr-TR" b="1" i="1" dirty="0">
                <a:solidFill>
                  <a:srgbClr val="FF0000"/>
                </a:solidFill>
              </a:rPr>
              <a:t>052</a:t>
            </a:r>
            <a:r>
              <a:rPr lang="tr-TR" i="1" dirty="0"/>
              <a:t> olan</a:t>
            </a:r>
            <a:r>
              <a:rPr lang="tr-TR" dirty="0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Zarar tazmin oranı </a:t>
            </a:r>
            <a:r>
              <a:rPr lang="tr-TR" b="1" dirty="0">
                <a:solidFill>
                  <a:srgbClr val="FF0000"/>
                </a:solidFill>
              </a:rPr>
              <a:t>%95 </a:t>
            </a:r>
            <a:r>
              <a:rPr lang="tr-TR" dirty="0"/>
              <a:t>(LC işlemlerde) = Kredilendirme </a:t>
            </a:r>
            <a:r>
              <a:rPr lang="tr-TR" dirty="0" smtClean="0"/>
              <a:t>oranı </a:t>
            </a:r>
            <a:r>
              <a:rPr lang="tr-TR" b="1" dirty="0">
                <a:solidFill>
                  <a:srgbClr val="FF0000"/>
                </a:solidFill>
              </a:rPr>
              <a:t>%90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Zarar tazmin oranı </a:t>
            </a:r>
            <a:r>
              <a:rPr lang="tr-TR" b="1" dirty="0">
                <a:solidFill>
                  <a:srgbClr val="FF0000"/>
                </a:solidFill>
              </a:rPr>
              <a:t>%90</a:t>
            </a:r>
            <a:r>
              <a:rPr lang="tr-TR" dirty="0"/>
              <a:t>= </a:t>
            </a:r>
            <a:r>
              <a:rPr lang="tr-TR" dirty="0" smtClean="0"/>
              <a:t>Kredilendirme oranı </a:t>
            </a:r>
            <a:r>
              <a:rPr lang="tr-TR" b="1" dirty="0">
                <a:solidFill>
                  <a:srgbClr val="FF0000"/>
                </a:solidFill>
              </a:rPr>
              <a:t>%85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Azami vade </a:t>
            </a:r>
            <a:r>
              <a:rPr lang="tr-TR" b="1" dirty="0">
                <a:solidFill>
                  <a:srgbClr val="FF0000"/>
                </a:solidFill>
              </a:rPr>
              <a:t>120 Ay </a:t>
            </a:r>
            <a:r>
              <a:rPr lang="tr-TR" dirty="0"/>
              <a:t>(Yüksek Gelir Grubu Ülkeler için </a:t>
            </a:r>
            <a:r>
              <a:rPr lang="tr-TR" b="1" dirty="0">
                <a:solidFill>
                  <a:srgbClr val="FF0000"/>
                </a:solidFill>
              </a:rPr>
              <a:t>60 Ay</a:t>
            </a:r>
            <a:r>
              <a:rPr lang="tr-TR" dirty="0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24 Ay </a:t>
            </a:r>
            <a:r>
              <a:rPr lang="tr-TR" dirty="0"/>
              <a:t>ve üzeri vadeler OECD düzenlemelerine </a:t>
            </a:r>
            <a:r>
              <a:rPr lang="tr-TR" dirty="0" smtClean="0"/>
              <a:t>tabidir.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940766"/>
            <a:ext cx="1331913" cy="8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99" y="3008021"/>
            <a:ext cx="1114425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ULUSLARARASI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KREDİLER</a:t>
            </a:r>
            <a:endParaRPr lang="tr-TR" sz="7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05" y="1753023"/>
            <a:ext cx="9429750" cy="39909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tr-TR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069" y="41265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Mevcut Şube Ağımız</a:t>
            </a:r>
            <a:endParaRPr lang="tr-TR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234" y="2141219"/>
            <a:ext cx="101120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Çorlu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30705" y="2961860"/>
            <a:ext cx="101120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Bursa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48380" y="3652724"/>
            <a:ext cx="106061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Manisa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2179" y="3973406"/>
            <a:ext cx="63271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İzmir</a:t>
            </a:r>
          </a:p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2754" y="4148878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Denizli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64014" y="4805866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Antalya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99632" y="4168697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Konya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64327" y="2095787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89873" y="5140151"/>
            <a:ext cx="95275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Mersin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23357" y="5307110"/>
            <a:ext cx="94533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İskenderun</a:t>
            </a:r>
          </a:p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62316" y="4763188"/>
            <a:ext cx="132338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Gaziantep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4013" y="2414474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Gebze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34017" y="3012954"/>
            <a:ext cx="73279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Ankara </a:t>
            </a:r>
          </a:p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61488" y="3274796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Eskişehir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59849" y="2633359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Trabzon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ardrop 5"/>
          <p:cNvSpPr/>
          <p:nvPr/>
        </p:nvSpPr>
        <p:spPr>
          <a:xfrm rot="8305325">
            <a:off x="3135716" y="2340386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160589" y="2367665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ardrop 91"/>
          <p:cNvSpPr/>
          <p:nvPr/>
        </p:nvSpPr>
        <p:spPr>
          <a:xfrm rot="8305325">
            <a:off x="3741583" y="2271201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Flowchart: Connector 92"/>
          <p:cNvSpPr/>
          <p:nvPr/>
        </p:nvSpPr>
        <p:spPr>
          <a:xfrm>
            <a:off x="3766456" y="2298480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ardrop 95"/>
          <p:cNvSpPr/>
          <p:nvPr/>
        </p:nvSpPr>
        <p:spPr>
          <a:xfrm rot="8305325">
            <a:off x="4097624" y="2410238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Flowchart: Connector 96"/>
          <p:cNvSpPr/>
          <p:nvPr/>
        </p:nvSpPr>
        <p:spPr>
          <a:xfrm>
            <a:off x="4122497" y="2437517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ardrop 110"/>
          <p:cNvSpPr/>
          <p:nvPr/>
        </p:nvSpPr>
        <p:spPr>
          <a:xfrm rot="8305325">
            <a:off x="4339141" y="2472455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Flowchart: Connector 111"/>
          <p:cNvSpPr/>
          <p:nvPr/>
        </p:nvSpPr>
        <p:spPr>
          <a:xfrm>
            <a:off x="4364014" y="2499734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ardrop 112"/>
          <p:cNvSpPr/>
          <p:nvPr/>
        </p:nvSpPr>
        <p:spPr>
          <a:xfrm rot="8305325">
            <a:off x="3331406" y="3591341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Flowchart: Connector 113"/>
          <p:cNvSpPr/>
          <p:nvPr/>
        </p:nvSpPr>
        <p:spPr>
          <a:xfrm>
            <a:off x="3356279" y="3618620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ardrop 116"/>
          <p:cNvSpPr/>
          <p:nvPr/>
        </p:nvSpPr>
        <p:spPr>
          <a:xfrm rot="8305325">
            <a:off x="2871424" y="405069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Flowchart: Connector 117"/>
          <p:cNvSpPr/>
          <p:nvPr/>
        </p:nvSpPr>
        <p:spPr>
          <a:xfrm>
            <a:off x="2896297" y="407797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ardrop 122"/>
          <p:cNvSpPr/>
          <p:nvPr/>
        </p:nvSpPr>
        <p:spPr>
          <a:xfrm rot="8305325">
            <a:off x="3985343" y="4366281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Flowchart: Connector 123"/>
          <p:cNvSpPr/>
          <p:nvPr/>
        </p:nvSpPr>
        <p:spPr>
          <a:xfrm>
            <a:off x="4010216" y="4393560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ardrop 124"/>
          <p:cNvSpPr/>
          <p:nvPr/>
        </p:nvSpPr>
        <p:spPr>
          <a:xfrm rot="8305325">
            <a:off x="4584574" y="498086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Flowchart: Connector 125"/>
          <p:cNvSpPr/>
          <p:nvPr/>
        </p:nvSpPr>
        <p:spPr>
          <a:xfrm>
            <a:off x="4609447" y="500814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ardrop 132"/>
          <p:cNvSpPr/>
          <p:nvPr/>
        </p:nvSpPr>
        <p:spPr>
          <a:xfrm rot="8305325">
            <a:off x="6337920" y="5090013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Flowchart: Connector 133"/>
          <p:cNvSpPr/>
          <p:nvPr/>
        </p:nvSpPr>
        <p:spPr>
          <a:xfrm>
            <a:off x="6362793" y="5117292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ardrop 134"/>
          <p:cNvSpPr/>
          <p:nvPr/>
        </p:nvSpPr>
        <p:spPr>
          <a:xfrm rot="8305325">
            <a:off x="6976359" y="4597216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Flowchart: Connector 135"/>
          <p:cNvSpPr/>
          <p:nvPr/>
        </p:nvSpPr>
        <p:spPr>
          <a:xfrm>
            <a:off x="7001232" y="4624495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12046" y="3847761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Kayseri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27622" y="1451557"/>
            <a:ext cx="165167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Avrupa Yakası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77749" y="1257427"/>
            <a:ext cx="102313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Odakule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32413" y="1532844"/>
            <a:ext cx="122672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Merkez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593676" y="1925331"/>
            <a:ext cx="122672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Maltepe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ardrop 158"/>
          <p:cNvSpPr/>
          <p:nvPr/>
        </p:nvSpPr>
        <p:spPr>
          <a:xfrm rot="8305325">
            <a:off x="4085909" y="2294667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Flowchart: Connector 159"/>
          <p:cNvSpPr/>
          <p:nvPr/>
        </p:nvSpPr>
        <p:spPr>
          <a:xfrm>
            <a:off x="4110782" y="232194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Teardrop 161"/>
          <p:cNvSpPr/>
          <p:nvPr/>
        </p:nvSpPr>
        <p:spPr>
          <a:xfrm rot="8305325">
            <a:off x="9112885" y="2443113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Flowchart: Connector 162"/>
          <p:cNvSpPr/>
          <p:nvPr/>
        </p:nvSpPr>
        <p:spPr>
          <a:xfrm>
            <a:off x="9137758" y="2470392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Teardrop 163"/>
          <p:cNvSpPr/>
          <p:nvPr/>
        </p:nvSpPr>
        <p:spPr>
          <a:xfrm rot="8305325">
            <a:off x="8014584" y="4858250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Flowchart: Connector 164"/>
          <p:cNvSpPr/>
          <p:nvPr/>
        </p:nvSpPr>
        <p:spPr>
          <a:xfrm>
            <a:off x="8039457" y="4885529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847108" y="4686337"/>
            <a:ext cx="64456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Adana</a:t>
            </a:r>
          </a:p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ardrop 166"/>
          <p:cNvSpPr/>
          <p:nvPr/>
        </p:nvSpPr>
        <p:spPr>
          <a:xfrm rot="8305325">
            <a:off x="7403047" y="536009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Flowchart: Connector 167"/>
          <p:cNvSpPr/>
          <p:nvPr/>
        </p:nvSpPr>
        <p:spPr>
          <a:xfrm>
            <a:off x="7427920" y="538737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ardrop 168"/>
          <p:cNvSpPr/>
          <p:nvPr/>
        </p:nvSpPr>
        <p:spPr>
          <a:xfrm rot="8305325">
            <a:off x="5544766" y="4030903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Flowchart: Connector 169"/>
          <p:cNvSpPr/>
          <p:nvPr/>
        </p:nvSpPr>
        <p:spPr>
          <a:xfrm>
            <a:off x="5569639" y="4058182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Teardrop 170"/>
          <p:cNvSpPr/>
          <p:nvPr/>
        </p:nvSpPr>
        <p:spPr>
          <a:xfrm rot="8305325">
            <a:off x="7122165" y="3767557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Flowchart: Connector 171"/>
          <p:cNvSpPr/>
          <p:nvPr/>
        </p:nvSpPr>
        <p:spPr>
          <a:xfrm>
            <a:off x="7147038" y="379483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Teardrop 172"/>
          <p:cNvSpPr/>
          <p:nvPr/>
        </p:nvSpPr>
        <p:spPr>
          <a:xfrm rot="8305325">
            <a:off x="5577647" y="2921487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Flowchart: Connector 173"/>
          <p:cNvSpPr/>
          <p:nvPr/>
        </p:nvSpPr>
        <p:spPr>
          <a:xfrm>
            <a:off x="5602520" y="294876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Teardrop 174"/>
          <p:cNvSpPr/>
          <p:nvPr/>
        </p:nvSpPr>
        <p:spPr>
          <a:xfrm rot="8305325">
            <a:off x="4817050" y="3143546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Flowchart: Connector 175"/>
          <p:cNvSpPr/>
          <p:nvPr/>
        </p:nvSpPr>
        <p:spPr>
          <a:xfrm>
            <a:off x="4841923" y="3170825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ardrop 176"/>
          <p:cNvSpPr/>
          <p:nvPr/>
        </p:nvSpPr>
        <p:spPr>
          <a:xfrm rot="8305325">
            <a:off x="3939219" y="2888431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Flowchart: Connector 177"/>
          <p:cNvSpPr/>
          <p:nvPr/>
        </p:nvSpPr>
        <p:spPr>
          <a:xfrm>
            <a:off x="3964092" y="2915710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Teardrop 178"/>
          <p:cNvSpPr/>
          <p:nvPr/>
        </p:nvSpPr>
        <p:spPr>
          <a:xfrm rot="8305325">
            <a:off x="3932196" y="224834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Flowchart: Connector 179"/>
          <p:cNvSpPr/>
          <p:nvPr/>
        </p:nvSpPr>
        <p:spPr>
          <a:xfrm>
            <a:off x="3957069" y="227562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824" y="1971456"/>
            <a:ext cx="23151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tr-TR" sz="4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tr-T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sz="4400" b="1" dirty="0" smtClean="0">
                <a:solidFill>
                  <a:srgbClr val="0088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tr-TR" sz="3200" b="1" dirty="0" smtClean="0">
                <a:solidFill>
                  <a:srgbClr val="0088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İRTİBAT BÜROSU</a:t>
            </a:r>
          </a:p>
        </p:txBody>
      </p:sp>
      <p:cxnSp>
        <p:nvCxnSpPr>
          <p:cNvPr id="8" name="Straight Connector 7"/>
          <p:cNvCxnSpPr>
            <a:stCxn id="92" idx="2"/>
            <a:endCxn id="148" idx="3"/>
          </p:cNvCxnSpPr>
          <p:nvPr/>
        </p:nvCxnSpPr>
        <p:spPr>
          <a:xfrm flipH="1" flipV="1">
            <a:off x="3179294" y="1573898"/>
            <a:ext cx="576748" cy="7099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8" idx="3"/>
          </p:cNvCxnSpPr>
          <p:nvPr/>
        </p:nvCxnSpPr>
        <p:spPr>
          <a:xfrm flipH="1" flipV="1">
            <a:off x="2853820" y="1572590"/>
            <a:ext cx="325474" cy="13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795139" y="1524161"/>
            <a:ext cx="180715" cy="7249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54059" y="1659679"/>
            <a:ext cx="519803" cy="636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6" idx="4"/>
          </p:cNvCxnSpPr>
          <p:nvPr/>
        </p:nvCxnSpPr>
        <p:spPr>
          <a:xfrm flipV="1">
            <a:off x="4181064" y="2052489"/>
            <a:ext cx="360849" cy="3762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41913" y="2052489"/>
            <a:ext cx="127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69025" y="1658116"/>
            <a:ext cx="1267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188" y="5998289"/>
            <a:ext cx="1244552" cy="775852"/>
          </a:xfrm>
          <a:prstGeom prst="rect">
            <a:avLst/>
          </a:prstGeom>
        </p:spPr>
      </p:pic>
      <p:sp>
        <p:nvSpPr>
          <p:cNvPr id="80" name="Teardrop 79"/>
          <p:cNvSpPr/>
          <p:nvPr/>
        </p:nvSpPr>
        <p:spPr>
          <a:xfrm rot="8305325">
            <a:off x="7846464" y="4287788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7871337" y="4315067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63716" y="4370438"/>
            <a:ext cx="113950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Kahramanmaraş</a:t>
            </a:r>
          </a:p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ardrop 83"/>
          <p:cNvSpPr/>
          <p:nvPr/>
        </p:nvSpPr>
        <p:spPr>
          <a:xfrm rot="8305325">
            <a:off x="3598104" y="2206124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3622977" y="2233403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Straight Connector 85"/>
          <p:cNvCxnSpPr>
            <a:stCxn id="84" idx="2"/>
          </p:cNvCxnSpPr>
          <p:nvPr/>
        </p:nvCxnSpPr>
        <p:spPr>
          <a:xfrm flipH="1" flipV="1">
            <a:off x="2287897" y="1862928"/>
            <a:ext cx="1324666" cy="355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1962423" y="1862928"/>
            <a:ext cx="325474" cy="13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75820" y="1743128"/>
            <a:ext cx="165167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İkitelli OSB 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ardrop 87"/>
          <p:cNvSpPr/>
          <p:nvPr/>
        </p:nvSpPr>
        <p:spPr>
          <a:xfrm rot="8305325">
            <a:off x="9556608" y="4066069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Flowchart: Connector 90"/>
          <p:cNvSpPr/>
          <p:nvPr/>
        </p:nvSpPr>
        <p:spPr>
          <a:xfrm>
            <a:off x="9581481" y="4093348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373860" y="4148719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Diyarbakır</a:t>
            </a:r>
            <a:r>
              <a:rPr lang="tr-TR" sz="1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1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F98607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entury Gothic" panose="020B0502020202020204" pitchFamily="34" charset="0"/>
              </a:rPr>
              <a:t>    Uluslararası Krediler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82486" y="3556728"/>
            <a:ext cx="3401998" cy="415304"/>
          </a:xfrm>
          <a:prstGeom prst="rect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tr-TR" altLang="tr-TR" sz="1800" b="0" dirty="0">
                <a:solidFill>
                  <a:schemeClr val="tx1"/>
                </a:solidFill>
              </a:rPr>
              <a:t>Sermaye ve </a:t>
            </a:r>
            <a:r>
              <a:rPr lang="tr-TR" altLang="tr-TR" sz="1800" b="0" dirty="0" smtClean="0">
                <a:solidFill>
                  <a:schemeClr val="tx1"/>
                </a:solidFill>
              </a:rPr>
              <a:t>Tüketim </a:t>
            </a:r>
            <a:r>
              <a:rPr lang="tr-TR" altLang="tr-TR" sz="1800" b="0" dirty="0">
                <a:solidFill>
                  <a:schemeClr val="tx1"/>
                </a:solidFill>
              </a:rPr>
              <a:t>M</a:t>
            </a:r>
            <a:r>
              <a:rPr lang="tr-TR" altLang="tr-TR" sz="1800" b="0" dirty="0" smtClean="0">
                <a:solidFill>
                  <a:schemeClr val="tx1"/>
                </a:solidFill>
              </a:rPr>
              <a:t>alları</a:t>
            </a:r>
            <a:endParaRPr lang="tr-TR" altLang="tr-TR" sz="1800" b="0" dirty="0">
              <a:solidFill>
                <a:schemeClr val="tx1"/>
              </a:solidFill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21819" y="2152102"/>
            <a:ext cx="3462665" cy="424313"/>
          </a:xfrm>
          <a:prstGeom prst="rect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999" b="1"/>
            </a:lvl1pPr>
          </a:lstStyle>
          <a:p>
            <a:r>
              <a:rPr lang="tr-TR" altLang="tr-TR" sz="1800" b="0" dirty="0" smtClean="0">
                <a:solidFill>
                  <a:schemeClr val="tx1"/>
                </a:solidFill>
              </a:rPr>
              <a:t>Alıcı Finansmanı</a:t>
            </a:r>
            <a:endParaRPr lang="tr-TR" altLang="tr-TR" sz="1800" b="0" dirty="0">
              <a:solidFill>
                <a:schemeClr val="tx1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2486" y="5054629"/>
            <a:ext cx="3407009" cy="400006"/>
          </a:xfrm>
          <a:prstGeom prst="rect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tr-TR" altLang="tr-TR" sz="1800" b="0" dirty="0">
                <a:solidFill>
                  <a:schemeClr val="tx1"/>
                </a:solidFill>
              </a:rPr>
              <a:t>Orta-Uzun Vade</a:t>
            </a:r>
          </a:p>
        </p:txBody>
      </p:sp>
      <p:sp>
        <p:nvSpPr>
          <p:cNvPr id="6" name="Down Arrow 5"/>
          <p:cNvSpPr/>
          <p:nvPr/>
        </p:nvSpPr>
        <p:spPr>
          <a:xfrm>
            <a:off x="1757247" y="2833082"/>
            <a:ext cx="235588" cy="54353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7" name="Down Arrow 6"/>
          <p:cNvSpPr/>
          <p:nvPr/>
        </p:nvSpPr>
        <p:spPr>
          <a:xfrm>
            <a:off x="1757247" y="4241561"/>
            <a:ext cx="235588" cy="54353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graphicFrame>
        <p:nvGraphicFramePr>
          <p:cNvPr id="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760337"/>
              </p:ext>
            </p:extLst>
          </p:nvPr>
        </p:nvGraphicFramePr>
        <p:xfrm>
          <a:off x="3911059" y="1939946"/>
          <a:ext cx="7705751" cy="482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93419" y="1389583"/>
            <a:ext cx="5966460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u="none" strike="noStrike" kern="0" cap="none" spc="0" normalizeH="0" baseline="0">
                <a:ln>
                  <a:noFill/>
                </a:ln>
                <a:solidFill>
                  <a:srgbClr val="A6093D"/>
                </a:solidFill>
                <a:effectLst/>
                <a:uLnTx/>
                <a:uFillTx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sz="2400" dirty="0">
                <a:solidFill>
                  <a:schemeClr val="bg1"/>
                </a:solidFill>
              </a:rPr>
              <a:t>KREDİ BORÇLUSU</a:t>
            </a:r>
          </a:p>
        </p:txBody>
      </p:sp>
    </p:spTree>
    <p:extLst>
      <p:ext uri="{BB962C8B-B14F-4D97-AF65-F5344CB8AC3E}">
        <p14:creationId xmlns:p14="http://schemas.microsoft.com/office/powerpoint/2010/main" val="22682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955997"/>
              </p:ext>
            </p:extLst>
          </p:nvPr>
        </p:nvGraphicFramePr>
        <p:xfrm>
          <a:off x="2135561" y="1484784"/>
          <a:ext cx="7632847" cy="509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F9860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tr-TR" sz="3200" b="1" dirty="0">
                <a:latin typeface="Century Gothic" panose="020B0502020202020204" pitchFamily="34" charset="0"/>
              </a:rPr>
              <a:t> </a:t>
            </a:r>
            <a:r>
              <a:rPr lang="tr-TR" sz="3200" b="1" dirty="0" smtClean="0">
                <a:latin typeface="Century Gothic" panose="020B0502020202020204" pitchFamily="34" charset="0"/>
              </a:rPr>
              <a:t>   Uluslararası </a:t>
            </a:r>
            <a:r>
              <a:rPr lang="tr-TR" sz="3200" b="1" dirty="0">
                <a:latin typeface="Century Gothic" panose="020B0502020202020204" pitchFamily="34" charset="0"/>
              </a:rPr>
              <a:t>Krediler - Ürün ve Hizmetler</a:t>
            </a:r>
          </a:p>
        </p:txBody>
      </p:sp>
    </p:spTree>
    <p:extLst>
      <p:ext uri="{BB962C8B-B14F-4D97-AF65-F5344CB8AC3E}">
        <p14:creationId xmlns:p14="http://schemas.microsoft.com/office/powerpoint/2010/main" val="14868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F9860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tr-TR" sz="3200" b="1" dirty="0">
                <a:latin typeface="Century Gothic" panose="020B0502020202020204" pitchFamily="34" charset="0"/>
              </a:rPr>
              <a:t> </a:t>
            </a:r>
            <a:r>
              <a:rPr lang="tr-TR" sz="3200" b="1" dirty="0" smtClean="0">
                <a:latin typeface="Century Gothic" panose="020B0502020202020204" pitchFamily="34" charset="0"/>
              </a:rPr>
              <a:t>   Proje Kredileri- Tamamlanan Projeler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7860" y="1484033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4" name="Rounded Rectangle 3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8100" y="32667"/>
              <a:ext cx="1508652" cy="51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>
                  <a:solidFill>
                    <a:prstClr val="white"/>
                  </a:solidFill>
                </a:rPr>
                <a:t>Etiyopya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84336"/>
              </p:ext>
            </p:extLst>
          </p:nvPr>
        </p:nvGraphicFramePr>
        <p:xfrm>
          <a:off x="355661" y="2334047"/>
          <a:ext cx="2736304" cy="6448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40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Proje Tutarı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1,7 Milyar $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Kredi Tutarı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300 Milyon $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-289918" y="5977734"/>
            <a:ext cx="3672408" cy="8802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88" lvl="1"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r>
              <a:rPr lang="en-GB" b="1" dirty="0">
                <a:solidFill>
                  <a:srgbClr val="53565A"/>
                </a:solidFill>
              </a:rPr>
              <a:t>Awash-W</a:t>
            </a:r>
            <a:r>
              <a:rPr lang="tr-TR" b="1" dirty="0">
                <a:solidFill>
                  <a:srgbClr val="53565A"/>
                </a:solidFill>
              </a:rPr>
              <a:t>o</a:t>
            </a:r>
            <a:r>
              <a:rPr lang="en-GB" b="1" dirty="0" err="1">
                <a:solidFill>
                  <a:srgbClr val="53565A"/>
                </a:solidFill>
              </a:rPr>
              <a:t>ldia</a:t>
            </a:r>
            <a:r>
              <a:rPr lang="en-GB" b="1" dirty="0">
                <a:solidFill>
                  <a:srgbClr val="53565A"/>
                </a:solidFill>
              </a:rPr>
              <a:t> </a:t>
            </a:r>
            <a:r>
              <a:rPr lang="tr-TR" b="1" dirty="0">
                <a:solidFill>
                  <a:srgbClr val="53565A"/>
                </a:solidFill>
              </a:rPr>
              <a:t>Demiryolu Projesi</a:t>
            </a:r>
            <a:endParaRPr lang="en-GB" b="1" dirty="0">
              <a:solidFill>
                <a:srgbClr val="53565A"/>
              </a:solidFill>
            </a:endParaRPr>
          </a:p>
          <a:p>
            <a:pPr marL="457188" lvl="1">
              <a:spcBef>
                <a:spcPct val="20000"/>
              </a:spcBef>
              <a:buClr>
                <a:srgbClr val="C00000"/>
              </a:buClr>
              <a:defRPr/>
            </a:pPr>
            <a:endParaRPr lang="tr-TR" sz="1600" b="1" dirty="0">
              <a:solidFill>
                <a:srgbClr val="C00000"/>
              </a:solidFill>
            </a:endParaRPr>
          </a:p>
          <a:p>
            <a:pPr marL="742932" lvl="1" indent="-285744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tr-TR" sz="1600" b="1" dirty="0">
              <a:solidFill>
                <a:srgbClr val="C00000"/>
              </a:solidFill>
            </a:endParaRPr>
          </a:p>
          <a:p>
            <a:pPr marL="742932" lvl="1" indent="-285744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tr-TR" sz="1600" b="1" dirty="0">
              <a:solidFill>
                <a:srgbClr val="C00000"/>
              </a:solidFill>
            </a:endParaRPr>
          </a:p>
          <a:p>
            <a:pPr marL="742932" lvl="1" indent="-285744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10" name="Picture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8" b="20858"/>
          <a:stretch>
            <a:fillRect/>
          </a:stretch>
        </p:blipFill>
        <p:spPr>
          <a:xfrm>
            <a:off x="0" y="3558026"/>
            <a:ext cx="3652834" cy="222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4523472" y="1455933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13" name="Rounded Rectangle 12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8100" y="32667"/>
              <a:ext cx="1508652" cy="51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>
                  <a:solidFill>
                    <a:prstClr val="white"/>
                  </a:solidFill>
                </a:rPr>
                <a:t>Kongo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18825"/>
              </p:ext>
            </p:extLst>
          </p:nvPr>
        </p:nvGraphicFramePr>
        <p:xfrm>
          <a:off x="3961253" y="2172846"/>
          <a:ext cx="3096344" cy="96720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40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Proje Tutarı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280 Milyon €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Kredi Tutarı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197,5 Milyon €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Kullandırım Tutarı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66,7 Milyon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56" y="3558025"/>
            <a:ext cx="3813428" cy="214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568713" y="5977734"/>
            <a:ext cx="3672408" cy="8802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88" lvl="1"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r>
              <a:rPr lang="en-GB" b="1" dirty="0">
                <a:solidFill>
                  <a:srgbClr val="53565A"/>
                </a:solidFill>
              </a:rPr>
              <a:t>Brazzaville </a:t>
            </a:r>
            <a:r>
              <a:rPr lang="en-GB" b="1" dirty="0" err="1">
                <a:solidFill>
                  <a:srgbClr val="53565A"/>
                </a:solidFill>
              </a:rPr>
              <a:t>Uluslararası</a:t>
            </a:r>
            <a:r>
              <a:rPr lang="en-GB" b="1" dirty="0">
                <a:solidFill>
                  <a:srgbClr val="53565A"/>
                </a:solidFill>
              </a:rPr>
              <a:t> </a:t>
            </a:r>
            <a:r>
              <a:rPr lang="en-GB" b="1" dirty="0" err="1">
                <a:solidFill>
                  <a:srgbClr val="53565A"/>
                </a:solidFill>
              </a:rPr>
              <a:t>İş</a:t>
            </a:r>
            <a:r>
              <a:rPr lang="en-GB" b="1" dirty="0">
                <a:solidFill>
                  <a:srgbClr val="53565A"/>
                </a:solidFill>
              </a:rPr>
              <a:t> </a:t>
            </a:r>
            <a:r>
              <a:rPr lang="en-GB" b="1" dirty="0" err="1">
                <a:solidFill>
                  <a:srgbClr val="53565A"/>
                </a:solidFill>
              </a:rPr>
              <a:t>Sitesi</a:t>
            </a:r>
            <a:r>
              <a:rPr lang="en-GB" b="1" dirty="0">
                <a:solidFill>
                  <a:srgbClr val="53565A"/>
                </a:solidFill>
              </a:rPr>
              <a:t> </a:t>
            </a:r>
            <a:r>
              <a:rPr lang="en-GB" b="1" dirty="0" err="1">
                <a:solidFill>
                  <a:srgbClr val="53565A"/>
                </a:solidFill>
              </a:rPr>
              <a:t>Projesi</a:t>
            </a:r>
            <a:r>
              <a:rPr lang="en-GB" b="1" dirty="0">
                <a:solidFill>
                  <a:srgbClr val="53565A"/>
                </a:solidFill>
              </a:rPr>
              <a:t> </a:t>
            </a:r>
          </a:p>
          <a:p>
            <a:pPr marL="457188" lvl="1">
              <a:spcBef>
                <a:spcPct val="20000"/>
              </a:spcBef>
              <a:buClr>
                <a:srgbClr val="C00000"/>
              </a:buClr>
              <a:defRPr/>
            </a:pPr>
            <a:endParaRPr lang="tr-TR" sz="1600" b="1" dirty="0">
              <a:solidFill>
                <a:srgbClr val="C00000"/>
              </a:solidFill>
            </a:endParaRPr>
          </a:p>
          <a:p>
            <a:pPr marL="742932" lvl="1" indent="-285744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tr-TR" sz="1600" b="1" dirty="0">
              <a:solidFill>
                <a:srgbClr val="C00000"/>
              </a:solidFill>
            </a:endParaRPr>
          </a:p>
          <a:p>
            <a:pPr marL="742932" lvl="1" indent="-285744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tr-TR" sz="1600" b="1" dirty="0">
              <a:solidFill>
                <a:srgbClr val="C00000"/>
              </a:solidFill>
            </a:endParaRPr>
          </a:p>
          <a:p>
            <a:pPr marL="742932" lvl="1" indent="-285744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n-GB" sz="1600" b="1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04462" y="1473460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8100" y="32667"/>
              <a:ext cx="1508652" cy="51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>
                  <a:solidFill>
                    <a:prstClr val="white"/>
                  </a:solidFill>
                </a:rPr>
                <a:t>Senegal</a:t>
              </a:r>
              <a:endParaRPr lang="tr-TR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95982"/>
              </p:ext>
            </p:extLst>
          </p:nvPr>
        </p:nvGraphicFramePr>
        <p:xfrm>
          <a:off x="7683219" y="2187688"/>
          <a:ext cx="4414393" cy="128960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1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40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Proje Tutarı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147,5 Milyon €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Kredi Tutarı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134 Milyon €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   ICIEC Sigorta Kapsamı Tutarı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127,3 Milyon €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Kullandırım Tutarı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134 Milyon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19" y="3552825"/>
            <a:ext cx="4414393" cy="228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7862702" y="5913523"/>
            <a:ext cx="4055423" cy="47702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r-TR"/>
            </a:defPPr>
            <a:lvl2pPr marL="457188" lvl="1" algn="ctr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80000"/>
              <a:defRPr b="1">
                <a:solidFill>
                  <a:srgbClr val="53565A"/>
                </a:solidFill>
              </a:defRPr>
            </a:lvl2pPr>
          </a:lstStyle>
          <a:p>
            <a:pPr lvl="1"/>
            <a:r>
              <a:rPr lang="tr-TR" dirty="0" err="1"/>
              <a:t>Cicad</a:t>
            </a:r>
            <a:r>
              <a:rPr lang="tr-TR" dirty="0"/>
              <a:t> </a:t>
            </a:r>
            <a:r>
              <a:rPr lang="en-GB" dirty="0" err="1"/>
              <a:t>İş</a:t>
            </a:r>
            <a:r>
              <a:rPr lang="en-GB" dirty="0"/>
              <a:t> </a:t>
            </a:r>
            <a:r>
              <a:rPr lang="en-GB" dirty="0" err="1"/>
              <a:t>Oteli</a:t>
            </a:r>
            <a:r>
              <a:rPr lang="tr-TR" dirty="0"/>
              <a:t>,</a:t>
            </a:r>
            <a:r>
              <a:rPr lang="en-GB" dirty="0"/>
              <a:t> </a:t>
            </a:r>
            <a:r>
              <a:rPr lang="tr-TR" dirty="0"/>
              <a:t>Sergi Sarayı </a:t>
            </a:r>
            <a:r>
              <a:rPr lang="en-GB" dirty="0"/>
              <a:t>ve </a:t>
            </a:r>
            <a:r>
              <a:rPr lang="tr-TR" dirty="0" err="1"/>
              <a:t>Diamniadio</a:t>
            </a:r>
            <a:r>
              <a:rPr lang="tr-TR" dirty="0"/>
              <a:t> </a:t>
            </a:r>
            <a:r>
              <a:rPr lang="en-GB" dirty="0" err="1"/>
              <a:t>Spor</a:t>
            </a:r>
            <a:r>
              <a:rPr lang="en-GB" dirty="0"/>
              <a:t> </a:t>
            </a:r>
            <a:r>
              <a:rPr lang="tr-TR" dirty="0"/>
              <a:t>Salonu Projesi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2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F9860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tr-TR" sz="3200" b="1" dirty="0">
                <a:latin typeface="Century Gothic" panose="020B0502020202020204" pitchFamily="34" charset="0"/>
              </a:rPr>
              <a:t> </a:t>
            </a:r>
            <a:r>
              <a:rPr lang="tr-TR" sz="3200" b="1" dirty="0" smtClean="0">
                <a:latin typeface="Century Gothic" panose="020B0502020202020204" pitchFamily="34" charset="0"/>
              </a:rPr>
              <a:t>   Ticaretin Finansmanı -Tamamlanan Projeler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97" y="4072130"/>
            <a:ext cx="2117977" cy="130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78" y="4015930"/>
            <a:ext cx="2186408" cy="135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/>
          <p:cNvGrpSpPr/>
          <p:nvPr/>
        </p:nvGrpSpPr>
        <p:grpSpPr>
          <a:xfrm>
            <a:off x="532729" y="1771248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27" name="Rounded Rectangle 26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8100" y="32667"/>
              <a:ext cx="1508652" cy="51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>
                  <a:solidFill>
                    <a:prstClr val="white"/>
                  </a:solidFill>
                </a:rPr>
                <a:t>Azerbaycan</a:t>
              </a:r>
              <a:endParaRPr lang="tr-TR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06614"/>
              </p:ext>
            </p:extLst>
          </p:nvPr>
        </p:nvGraphicFramePr>
        <p:xfrm>
          <a:off x="500078" y="2905745"/>
          <a:ext cx="2037208" cy="882981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0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19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Haddehane Makine ve  Ekipman İhracatı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88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13,2 milyon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2751675" y="1799348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31" name="Rounded Rectangle 30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8100" y="32667"/>
              <a:ext cx="1508652" cy="51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>
                  <a:solidFill>
                    <a:prstClr val="white"/>
                  </a:solidFill>
                </a:rPr>
                <a:t>Cibuti</a:t>
              </a:r>
              <a:endParaRPr lang="tr-TR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12304"/>
              </p:ext>
            </p:extLst>
          </p:nvPr>
        </p:nvGraphicFramePr>
        <p:xfrm>
          <a:off x="2751675" y="2905745"/>
          <a:ext cx="2037208" cy="882981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0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19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Jeotermal Sondaj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Makine İhracatı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88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10 milyon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045623" y="1802829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35" name="Rounded Rectangle 34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28100" y="32667"/>
              <a:ext cx="1508652" cy="51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>
                  <a:solidFill>
                    <a:prstClr val="white"/>
                  </a:solidFill>
                </a:rPr>
                <a:t>Rusya</a:t>
              </a:r>
              <a:endParaRPr lang="tr-TR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44406"/>
              </p:ext>
            </p:extLst>
          </p:nvPr>
        </p:nvGraphicFramePr>
        <p:xfrm>
          <a:off x="5012972" y="2892388"/>
          <a:ext cx="2037208" cy="882981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0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19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Hazır Giyim İhracatı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88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2,7 milyon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7321544" y="1827448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39" name="Rounded Rectangle 38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28100" y="32667"/>
              <a:ext cx="1508652" cy="519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>
                  <a:solidFill>
                    <a:prstClr val="white"/>
                  </a:solidFill>
                </a:rPr>
                <a:t>KKTC</a:t>
              </a:r>
              <a:endParaRPr lang="tr-TR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6295"/>
              </p:ext>
            </p:extLst>
          </p:nvPr>
        </p:nvGraphicFramePr>
        <p:xfrm>
          <a:off x="7288114" y="2892388"/>
          <a:ext cx="2037208" cy="882981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0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19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Demir Çelik İhracatı</a:t>
                      </a:r>
                      <a:br>
                        <a:rPr lang="tr-TR" sz="1400" dirty="0" smtClean="0"/>
                      </a:b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88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898 bin USD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549864" y="1827448"/>
            <a:ext cx="1971906" cy="575639"/>
            <a:chOff x="0" y="4567"/>
            <a:chExt cx="1564852" cy="575639"/>
          </a:xfrm>
          <a:solidFill>
            <a:schemeClr val="accent6"/>
          </a:solidFill>
        </p:grpSpPr>
        <p:sp>
          <p:nvSpPr>
            <p:cNvPr id="43" name="Rounded Rectangle 42"/>
            <p:cNvSpPr/>
            <p:nvPr/>
          </p:nvSpPr>
          <p:spPr>
            <a:xfrm>
              <a:off x="0" y="4567"/>
              <a:ext cx="1564852" cy="5756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28100" y="113449"/>
              <a:ext cx="1508652" cy="43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400" b="1" dirty="0" smtClean="0">
                <a:solidFill>
                  <a:prstClr val="white"/>
                </a:solidFill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>
                  <a:solidFill>
                    <a:prstClr val="white"/>
                  </a:solidFill>
                </a:rPr>
                <a:t>Özbekistan</a:t>
              </a:r>
              <a:endParaRPr lang="tr-TR" sz="2000" b="1" dirty="0">
                <a:solidFill>
                  <a:prstClr val="white"/>
                </a:solidFill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73004"/>
              </p:ext>
            </p:extLst>
          </p:nvPr>
        </p:nvGraphicFramePr>
        <p:xfrm>
          <a:off x="9563256" y="2892387"/>
          <a:ext cx="2205610" cy="882981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20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0602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Tekstil Fabrikası Makine ve  Ekipman İhracatı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79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r-TR" sz="1400" dirty="0" smtClean="0"/>
                        <a:t>602 bin USD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13" y="4200819"/>
            <a:ext cx="2251653" cy="113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85" y="4144719"/>
            <a:ext cx="2115195" cy="122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4" y="4173462"/>
            <a:ext cx="2031415" cy="119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7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9" y="791853"/>
            <a:ext cx="2806721" cy="164968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4604971" y="2564092"/>
            <a:ext cx="3344636" cy="44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2200" b="1" dirty="0" smtClean="0">
                <a:solidFill>
                  <a:srgbClr val="53565A"/>
                </a:solidFill>
              </a:rPr>
              <a:t>www.eximbank.gov.tr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2200" b="1" dirty="0">
              <a:solidFill>
                <a:srgbClr val="53565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8744" y="4831018"/>
            <a:ext cx="78892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400" b="1" dirty="0">
                <a:solidFill>
                  <a:srgbClr val="53565A"/>
                </a:solidFill>
                <a:latin typeface="+mn-lt"/>
              </a:rPr>
              <a:t>GENEL MÜDÜRLÜK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>
                <a:solidFill>
                  <a:srgbClr val="53565A"/>
                </a:solidFill>
                <a:latin typeface="+mn-lt"/>
              </a:rPr>
              <a:t>Saray Mah. Ahmet Tevfik İleri Cad. No:19 34768 </a:t>
            </a:r>
            <a:r>
              <a:rPr lang="tr-TR" sz="1500" dirty="0" smtClean="0">
                <a:solidFill>
                  <a:srgbClr val="53565A"/>
                </a:solidFill>
                <a:latin typeface="+mn-lt"/>
              </a:rPr>
              <a:t>Ümraniye/İSTANBUL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>
                <a:solidFill>
                  <a:srgbClr val="53565A"/>
                </a:solidFill>
                <a:latin typeface="+mn-lt"/>
              </a:rPr>
              <a:t>	</a:t>
            </a:r>
            <a:r>
              <a:rPr lang="tr-TR" sz="1400" b="1" dirty="0">
                <a:solidFill>
                  <a:srgbClr val="53565A"/>
                </a:solidFill>
                <a:latin typeface="+mn-lt"/>
              </a:rPr>
              <a:t>İÇ ANADOLU BÖLGE </a:t>
            </a:r>
            <a:r>
              <a:rPr lang="tr-TR" sz="1400" b="1" dirty="0" smtClean="0">
                <a:solidFill>
                  <a:srgbClr val="53565A"/>
                </a:solidFill>
                <a:latin typeface="+mn-lt"/>
              </a:rPr>
              <a:t>MÜDÜRLÜĞÜ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>
                <a:solidFill>
                  <a:srgbClr val="53565A"/>
                </a:solidFill>
                <a:latin typeface="+mn-lt"/>
              </a:rPr>
              <a:t>Oğuzlar Mahallesi 1377. Cadde No. 11 Balgat/ ANKARA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377" y="3007152"/>
            <a:ext cx="117646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dirty="0" smtClean="0"/>
              <a:t>Funda BAYDAR– Bölge Müdürü (0 – 850 – 200 – 6010; </a:t>
            </a:r>
            <a:r>
              <a:rPr lang="tr-TR" sz="1600" u="sng" dirty="0" smtClean="0">
                <a:solidFill>
                  <a:srgbClr val="92D050"/>
                </a:solidFill>
              </a:rPr>
              <a:t>fbaydar@eximbank.gov.tr</a:t>
            </a:r>
            <a:r>
              <a:rPr lang="tr-TR" sz="1600" dirty="0" smtClean="0"/>
              <a:t>)</a:t>
            </a:r>
          </a:p>
          <a:p>
            <a:pPr algn="ctr">
              <a:lnSpc>
                <a:spcPct val="90000"/>
              </a:lnSpc>
            </a:pPr>
            <a:r>
              <a:rPr lang="tr-TR" sz="1600" dirty="0" err="1" smtClean="0"/>
              <a:t>Sadiye</a:t>
            </a:r>
            <a:r>
              <a:rPr lang="tr-TR" sz="1600" dirty="0" smtClean="0"/>
              <a:t> YILDIZ – Ankara Şube </a:t>
            </a:r>
            <a:r>
              <a:rPr lang="tr-TR" sz="1600" dirty="0"/>
              <a:t>Müdürü (0 – 850 – 200 – </a:t>
            </a:r>
            <a:r>
              <a:rPr lang="tr-TR" sz="1600" dirty="0" smtClean="0"/>
              <a:t>6061; </a:t>
            </a:r>
            <a:r>
              <a:rPr lang="tr-TR" sz="1600" u="sng" dirty="0" smtClean="0">
                <a:solidFill>
                  <a:srgbClr val="92D050"/>
                </a:solidFill>
              </a:rPr>
              <a:t>saslan@eximbank.gov.tr</a:t>
            </a:r>
            <a:r>
              <a:rPr lang="tr-TR" sz="1600" dirty="0"/>
              <a:t>)</a:t>
            </a:r>
            <a:endParaRPr lang="tr-TR" sz="1600" dirty="0" smtClean="0"/>
          </a:p>
          <a:p>
            <a:pPr algn="ctr">
              <a:lnSpc>
                <a:spcPct val="90000"/>
              </a:lnSpc>
            </a:pPr>
            <a:r>
              <a:rPr lang="tr-TR" sz="1600" dirty="0" smtClean="0"/>
              <a:t>Özlem ERTEKİN DÜVENCİ– Bölge Sigorta Pazarlama Koordinasyon </a:t>
            </a:r>
            <a:r>
              <a:rPr lang="tr-TR" sz="1600" dirty="0"/>
              <a:t>Müdürü (0 – 850 – 200 – </a:t>
            </a:r>
            <a:r>
              <a:rPr lang="tr-TR" sz="1600" dirty="0" smtClean="0"/>
              <a:t>6080; </a:t>
            </a:r>
            <a:r>
              <a:rPr lang="tr-TR" sz="1600" u="sng" dirty="0" smtClean="0">
                <a:solidFill>
                  <a:srgbClr val="92D050"/>
                </a:solidFill>
              </a:rPr>
              <a:t>oertekin</a:t>
            </a:r>
            <a:r>
              <a:rPr lang="tr-TR" sz="1600" u="sng" dirty="0" smtClean="0">
                <a:solidFill>
                  <a:schemeClr val="tx2"/>
                </a:solidFill>
                <a:hlinkClick r:id="rId4"/>
              </a:rPr>
              <a:t>@eximbank.gov.tr</a:t>
            </a:r>
            <a:r>
              <a:rPr lang="tr-TR" sz="1600" dirty="0" smtClean="0"/>
              <a:t>)</a:t>
            </a:r>
          </a:p>
          <a:p>
            <a:pPr algn="ctr">
              <a:lnSpc>
                <a:spcPct val="9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529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59" y="1751871"/>
            <a:ext cx="9324975" cy="39719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tr-TR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069" y="41265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Mevcut Bölge Ağımız</a:t>
            </a:r>
            <a:endParaRPr lang="tr-TR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440" y="2166612"/>
            <a:ext cx="1011208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Çorlu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27083" y="3027575"/>
            <a:ext cx="1011208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Bursa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3104" y="3625361"/>
            <a:ext cx="106061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Manisa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3515" y="4011226"/>
            <a:ext cx="8847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İzmir</a:t>
            </a:r>
          </a:p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20334" y="4333089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Denizli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64014" y="4805866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Antalya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99632" y="4168697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Konya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64327" y="2095787"/>
            <a:ext cx="113950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tr-TR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89873" y="5140151"/>
            <a:ext cx="95275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Mersin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13535" y="5186317"/>
            <a:ext cx="94533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İskenderun</a:t>
            </a:r>
          </a:p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76996" y="4799413"/>
            <a:ext cx="1323386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Gaziantep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54781" y="2365019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Gebze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69009" y="3030089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Ankara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9597" y="3264019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Eskişehir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15950" y="2514910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Trabzon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ardrop 5"/>
          <p:cNvSpPr/>
          <p:nvPr/>
        </p:nvSpPr>
        <p:spPr>
          <a:xfrm rot="8305325">
            <a:off x="3135716" y="2340386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160589" y="2367665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ardrop 91"/>
          <p:cNvSpPr/>
          <p:nvPr/>
        </p:nvSpPr>
        <p:spPr>
          <a:xfrm rot="8305325">
            <a:off x="3734653" y="2216614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Flowchart: Connector 92"/>
          <p:cNvSpPr/>
          <p:nvPr/>
        </p:nvSpPr>
        <p:spPr>
          <a:xfrm>
            <a:off x="3759526" y="2243893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ardrop 95"/>
          <p:cNvSpPr/>
          <p:nvPr/>
        </p:nvSpPr>
        <p:spPr>
          <a:xfrm rot="8305325">
            <a:off x="4097624" y="2410238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Flowchart: Connector 96"/>
          <p:cNvSpPr/>
          <p:nvPr/>
        </p:nvSpPr>
        <p:spPr>
          <a:xfrm>
            <a:off x="4122497" y="2437517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ardrop 110"/>
          <p:cNvSpPr/>
          <p:nvPr/>
        </p:nvSpPr>
        <p:spPr>
          <a:xfrm rot="8305325">
            <a:off x="4339141" y="2472455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Flowchart: Connector 111"/>
          <p:cNvSpPr/>
          <p:nvPr/>
        </p:nvSpPr>
        <p:spPr>
          <a:xfrm>
            <a:off x="4364014" y="2499734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ardrop 112"/>
          <p:cNvSpPr/>
          <p:nvPr/>
        </p:nvSpPr>
        <p:spPr>
          <a:xfrm rot="8305325">
            <a:off x="3331406" y="3591341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Flowchart: Connector 113"/>
          <p:cNvSpPr/>
          <p:nvPr/>
        </p:nvSpPr>
        <p:spPr>
          <a:xfrm>
            <a:off x="3356279" y="3618620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ardrop 116"/>
          <p:cNvSpPr/>
          <p:nvPr/>
        </p:nvSpPr>
        <p:spPr>
          <a:xfrm rot="8305325">
            <a:off x="2871424" y="405069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Flowchart: Connector 117"/>
          <p:cNvSpPr/>
          <p:nvPr/>
        </p:nvSpPr>
        <p:spPr>
          <a:xfrm>
            <a:off x="2896297" y="407797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ardrop 122"/>
          <p:cNvSpPr/>
          <p:nvPr/>
        </p:nvSpPr>
        <p:spPr>
          <a:xfrm rot="8305325">
            <a:off x="3949790" y="4500567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Flowchart: Connector 123"/>
          <p:cNvSpPr/>
          <p:nvPr/>
        </p:nvSpPr>
        <p:spPr>
          <a:xfrm>
            <a:off x="3974663" y="452784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ardrop 124"/>
          <p:cNvSpPr/>
          <p:nvPr/>
        </p:nvSpPr>
        <p:spPr>
          <a:xfrm rot="8305325">
            <a:off x="4584574" y="498086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Flowchart: Connector 125"/>
          <p:cNvSpPr/>
          <p:nvPr/>
        </p:nvSpPr>
        <p:spPr>
          <a:xfrm>
            <a:off x="4609447" y="500814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ardrop 132"/>
          <p:cNvSpPr/>
          <p:nvPr/>
        </p:nvSpPr>
        <p:spPr>
          <a:xfrm rot="8305325">
            <a:off x="6337920" y="5090013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Flowchart: Connector 133"/>
          <p:cNvSpPr/>
          <p:nvPr/>
        </p:nvSpPr>
        <p:spPr>
          <a:xfrm>
            <a:off x="6362793" y="5117292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ardrop 134"/>
          <p:cNvSpPr/>
          <p:nvPr/>
        </p:nvSpPr>
        <p:spPr>
          <a:xfrm rot="8305325">
            <a:off x="6976359" y="4597216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Flowchart: Connector 135"/>
          <p:cNvSpPr/>
          <p:nvPr/>
        </p:nvSpPr>
        <p:spPr>
          <a:xfrm>
            <a:off x="7001232" y="4624495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918602" y="3879615"/>
            <a:ext cx="11395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Kayseri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330356" y="1465181"/>
            <a:ext cx="1131881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Avrupa Yakası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13845" y="1271192"/>
            <a:ext cx="112505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Odakule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14013" y="1432279"/>
            <a:ext cx="122672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Merkez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41250" y="1898551"/>
            <a:ext cx="122672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Maltepe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ardrop 158"/>
          <p:cNvSpPr/>
          <p:nvPr/>
        </p:nvSpPr>
        <p:spPr>
          <a:xfrm rot="8305325">
            <a:off x="4085909" y="2294667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Flowchart: Connector 159"/>
          <p:cNvSpPr/>
          <p:nvPr/>
        </p:nvSpPr>
        <p:spPr>
          <a:xfrm>
            <a:off x="4110782" y="232194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Teardrop 161"/>
          <p:cNvSpPr/>
          <p:nvPr/>
        </p:nvSpPr>
        <p:spPr>
          <a:xfrm rot="8305325">
            <a:off x="9112885" y="2443113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Flowchart: Connector 162"/>
          <p:cNvSpPr/>
          <p:nvPr/>
        </p:nvSpPr>
        <p:spPr>
          <a:xfrm>
            <a:off x="9137758" y="2470392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Teardrop 163"/>
          <p:cNvSpPr/>
          <p:nvPr/>
        </p:nvSpPr>
        <p:spPr>
          <a:xfrm rot="8305325">
            <a:off x="8014584" y="4858250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Flowchart: Connector 164"/>
          <p:cNvSpPr/>
          <p:nvPr/>
        </p:nvSpPr>
        <p:spPr>
          <a:xfrm>
            <a:off x="8039457" y="4885529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847108" y="4686337"/>
            <a:ext cx="6445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Adana</a:t>
            </a:r>
          </a:p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ardrop 166"/>
          <p:cNvSpPr/>
          <p:nvPr/>
        </p:nvSpPr>
        <p:spPr>
          <a:xfrm rot="8305325">
            <a:off x="7403047" y="536009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Flowchart: Connector 167"/>
          <p:cNvSpPr/>
          <p:nvPr/>
        </p:nvSpPr>
        <p:spPr>
          <a:xfrm>
            <a:off x="7427920" y="538737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ardrop 168"/>
          <p:cNvSpPr/>
          <p:nvPr/>
        </p:nvSpPr>
        <p:spPr>
          <a:xfrm rot="8305325">
            <a:off x="5544766" y="4030903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Flowchart: Connector 169"/>
          <p:cNvSpPr/>
          <p:nvPr/>
        </p:nvSpPr>
        <p:spPr>
          <a:xfrm>
            <a:off x="5569639" y="4058182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Teardrop 170"/>
          <p:cNvSpPr/>
          <p:nvPr/>
        </p:nvSpPr>
        <p:spPr>
          <a:xfrm rot="8305325">
            <a:off x="7122165" y="3767557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Flowchart: Connector 171"/>
          <p:cNvSpPr/>
          <p:nvPr/>
        </p:nvSpPr>
        <p:spPr>
          <a:xfrm>
            <a:off x="7147038" y="379483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Teardrop 172"/>
          <p:cNvSpPr/>
          <p:nvPr/>
        </p:nvSpPr>
        <p:spPr>
          <a:xfrm rot="8305325">
            <a:off x="5577647" y="2921487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Flowchart: Connector 173"/>
          <p:cNvSpPr/>
          <p:nvPr/>
        </p:nvSpPr>
        <p:spPr>
          <a:xfrm>
            <a:off x="5602520" y="294876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Teardrop 174"/>
          <p:cNvSpPr/>
          <p:nvPr/>
        </p:nvSpPr>
        <p:spPr>
          <a:xfrm rot="8305325">
            <a:off x="4817050" y="3143546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Flowchart: Connector 175"/>
          <p:cNvSpPr/>
          <p:nvPr/>
        </p:nvSpPr>
        <p:spPr>
          <a:xfrm>
            <a:off x="4841923" y="3170825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ardrop 176"/>
          <p:cNvSpPr/>
          <p:nvPr/>
        </p:nvSpPr>
        <p:spPr>
          <a:xfrm rot="8305325">
            <a:off x="3926930" y="297838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Flowchart: Connector 177"/>
          <p:cNvSpPr/>
          <p:nvPr/>
        </p:nvSpPr>
        <p:spPr>
          <a:xfrm>
            <a:off x="3951803" y="300566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Teardrop 178"/>
          <p:cNvSpPr/>
          <p:nvPr/>
        </p:nvSpPr>
        <p:spPr>
          <a:xfrm rot="8305325">
            <a:off x="3932196" y="224834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Flowchart: Connector 179"/>
          <p:cNvSpPr/>
          <p:nvPr/>
        </p:nvSpPr>
        <p:spPr>
          <a:xfrm>
            <a:off x="3957069" y="227562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824" y="1971456"/>
            <a:ext cx="2315117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BÖLGE</a:t>
            </a:r>
          </a:p>
          <a:p>
            <a:pPr algn="ctr">
              <a:lnSpc>
                <a:spcPct val="90000"/>
              </a:lnSpc>
            </a:pP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ŞUBE</a:t>
            </a:r>
          </a:p>
          <a:p>
            <a:pPr algn="ctr">
              <a:lnSpc>
                <a:spcPct val="90000"/>
              </a:lnSpc>
            </a:pP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tr-TR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tr-TR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İRTİBAT </a:t>
            </a:r>
          </a:p>
          <a:p>
            <a:pPr algn="ctr">
              <a:lnSpc>
                <a:spcPct val="90000"/>
              </a:lnSpc>
            </a:pPr>
            <a:r>
              <a:rPr lang="tr-TR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BÜROSU</a:t>
            </a:r>
          </a:p>
          <a:p>
            <a:pPr>
              <a:lnSpc>
                <a:spcPct val="90000"/>
              </a:lnSpc>
            </a:pP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81500" y="3814025"/>
            <a:ext cx="141285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 Bölge Müdürlüğü</a:t>
            </a:r>
            <a:endParaRPr lang="tr-TR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48239" y="3313559"/>
            <a:ext cx="30696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 Anadolu Bölge Müdürlüğü</a:t>
            </a:r>
            <a:endParaRPr lang="tr-TR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73515" y="2457394"/>
            <a:ext cx="25212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Marmara Bölge Müdürlüğü</a:t>
            </a:r>
            <a:endParaRPr lang="tr-TR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553559" y="1751872"/>
            <a:ext cx="1178934" cy="4738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42827" y="1751872"/>
            <a:ext cx="3107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9" idx="3"/>
          </p:cNvCxnSpPr>
          <p:nvPr/>
        </p:nvCxnSpPr>
        <p:spPr>
          <a:xfrm flipH="1" flipV="1">
            <a:off x="3812175" y="1465181"/>
            <a:ext cx="169475" cy="78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9" idx="3"/>
          </p:cNvCxnSpPr>
          <p:nvPr/>
        </p:nvCxnSpPr>
        <p:spPr>
          <a:xfrm flipV="1">
            <a:off x="4135363" y="1551427"/>
            <a:ext cx="152565" cy="744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7928" y="1554118"/>
            <a:ext cx="2074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7" idx="6"/>
          </p:cNvCxnSpPr>
          <p:nvPr/>
        </p:nvCxnSpPr>
        <p:spPr>
          <a:xfrm flipV="1">
            <a:off x="4168216" y="2007238"/>
            <a:ext cx="327177" cy="4531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393" y="2007042"/>
            <a:ext cx="2058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188" y="5998289"/>
            <a:ext cx="1244552" cy="775852"/>
          </a:xfrm>
          <a:prstGeom prst="rect">
            <a:avLst/>
          </a:prstGeom>
        </p:spPr>
      </p:pic>
      <p:sp>
        <p:nvSpPr>
          <p:cNvPr id="78" name="Teardrop 77"/>
          <p:cNvSpPr/>
          <p:nvPr/>
        </p:nvSpPr>
        <p:spPr>
          <a:xfrm rot="8305325">
            <a:off x="7900246" y="4169219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Flowchart: Connector 79"/>
          <p:cNvSpPr/>
          <p:nvPr/>
        </p:nvSpPr>
        <p:spPr>
          <a:xfrm>
            <a:off x="7925119" y="4196498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8881" y="4266724"/>
            <a:ext cx="13233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Kahramanmaraş</a:t>
            </a:r>
          </a:p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ardrop 85"/>
          <p:cNvSpPr/>
          <p:nvPr/>
        </p:nvSpPr>
        <p:spPr>
          <a:xfrm rot="8305325">
            <a:off x="3848210" y="2289169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Flowchart: Connector 87"/>
          <p:cNvSpPr/>
          <p:nvPr/>
        </p:nvSpPr>
        <p:spPr>
          <a:xfrm>
            <a:off x="3873083" y="2316448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3643685" y="1629606"/>
            <a:ext cx="371384" cy="824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334268" y="1629606"/>
            <a:ext cx="3107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449204" y="1596643"/>
            <a:ext cx="1131881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İkitelli OSB 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ardrop 100"/>
          <p:cNvSpPr/>
          <p:nvPr/>
        </p:nvSpPr>
        <p:spPr>
          <a:xfrm rot="8305325">
            <a:off x="9449098" y="4050962"/>
            <a:ext cx="95467" cy="100279"/>
          </a:xfrm>
          <a:prstGeom prst="teardrop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Flowchart: Connector 101"/>
          <p:cNvSpPr/>
          <p:nvPr/>
        </p:nvSpPr>
        <p:spPr>
          <a:xfrm>
            <a:off x="9473971" y="4078241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177733" y="4148467"/>
            <a:ext cx="1323386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Diyarbakır</a:t>
            </a:r>
            <a:r>
              <a:rPr lang="tr-TR" sz="9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Şube</a:t>
            </a:r>
            <a:endParaRPr lang="tr-TR" sz="9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Yıllık </a:t>
            </a:r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Performansımız ve Hedeflerimiz…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86952382"/>
              </p:ext>
            </p:extLst>
          </p:nvPr>
        </p:nvGraphicFramePr>
        <p:xfrm>
          <a:off x="388259" y="1627535"/>
          <a:ext cx="8534216" cy="504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44164" y="1766195"/>
            <a:ext cx="9882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39,3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928" y="1219811"/>
            <a:ext cx="14394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Milyar $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9989" y="1376777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44,2</a:t>
            </a: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4963" y="1376777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44,1</a:t>
            </a: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9937" y="1268974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45,6</a:t>
            </a: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2144" y="1592059"/>
            <a:ext cx="2924496" cy="397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2022 YILI HEDEFİMİZ</a:t>
            </a:r>
          </a:p>
          <a:p>
            <a:pPr algn="ctr"/>
            <a:endParaRPr lang="tr-TR" sz="2400" b="1" dirty="0">
              <a:solidFill>
                <a:schemeClr val="tx1"/>
              </a:solidFill>
            </a:endParaRPr>
          </a:p>
          <a:p>
            <a:pPr algn="ctr"/>
            <a:endParaRPr lang="tr-TR" sz="24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50,1 MİLYAR USD</a:t>
            </a:r>
          </a:p>
          <a:p>
            <a:pPr algn="ctr"/>
            <a:endParaRPr lang="tr-TR" sz="2400" b="1" dirty="0" smtClean="0">
              <a:solidFill>
                <a:schemeClr val="tx1"/>
              </a:solidFill>
            </a:endParaRPr>
          </a:p>
          <a:p>
            <a:pPr algn="ctr"/>
            <a:endParaRPr lang="tr-TR" sz="2400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  Kredi: 22,7 milyar USD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Sigorta: 27,3 milyar USD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7635" y="1204502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46,1</a:t>
            </a:r>
            <a:endParaRPr lang="tr-T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56" y="474912"/>
            <a:ext cx="1217694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2021 Yılsonu </a:t>
            </a:r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Müşteri Sayımız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7931" y="1828799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Toplam Firma Sayısı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3685" y="1828800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KOBİ Firma Sayısı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10"/>
          <p:cNvSpPr>
            <a:spLocks noGrp="1"/>
          </p:cNvSpPr>
          <p:nvPr>
            <p:ph sz="half" idx="2"/>
          </p:nvPr>
        </p:nvSpPr>
        <p:spPr>
          <a:xfrm>
            <a:off x="1221973" y="2771775"/>
            <a:ext cx="4706345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14.092</a:t>
            </a:r>
            <a:endParaRPr lang="tr-TR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10"/>
          <p:cNvSpPr>
            <a:spLocks noGrp="1"/>
          </p:cNvSpPr>
          <p:nvPr>
            <p:ph sz="half" idx="2"/>
          </p:nvPr>
        </p:nvSpPr>
        <p:spPr>
          <a:xfrm>
            <a:off x="6261688" y="2771775"/>
            <a:ext cx="4712383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10.846</a:t>
            </a:r>
            <a:endParaRPr lang="tr-TR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4352925" y="4638675"/>
            <a:ext cx="3781425" cy="180975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tr-T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KOBİ oranı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40" y="5875227"/>
            <a:ext cx="1280867" cy="7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784348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Finansman Programlarımız</a:t>
            </a:r>
            <a:endParaRPr lang="tr-TR" sz="4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464" y="1628800"/>
            <a:ext cx="3761312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YURT İÇİ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KREDİLER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8465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328" y="1628800"/>
            <a:ext cx="376131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SİGORTASI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6191" y="1628800"/>
            <a:ext cx="3761312" cy="10081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ULUSLARARASI KREDİLER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7328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6193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1" y="2971321"/>
            <a:ext cx="360017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tr-TR" sz="4000" b="1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tr-TR" sz="2400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tr-TR" sz="240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DÖVİZ KAZANDIRICI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HİZMET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3789" y="2877011"/>
            <a:ext cx="360017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400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7327" y="2877011"/>
            <a:ext cx="3600176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20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ULUSLARARASI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tr-TR" sz="2400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TİCARETİN  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FİNANSMANI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4000" b="1" dirty="0" smtClean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tr-TR" sz="2400" dirty="0" smtClean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 KREDİLERİ</a:t>
            </a:r>
            <a:endParaRPr lang="tr-TR" sz="24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38" y="602531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5562" y="3008021"/>
            <a:ext cx="8751756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YURT İÇİ </a:t>
            </a:r>
            <a:r>
              <a:rPr lang="tr-TR" sz="7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KREDİLER</a:t>
            </a:r>
            <a:endParaRPr lang="tr-TR" sz="7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330" y="1880391"/>
            <a:ext cx="86240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 ve Hizmet İhracatı </a:t>
            </a: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aahhüdü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Teminat </a:t>
            </a:r>
          </a:p>
          <a:p>
            <a:pPr lvl="0"/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(Teminat Mektubu, İGE Protokolü, KGF Protokolü)</a:t>
            </a:r>
          </a:p>
          <a:p>
            <a:pPr lvl="0"/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KOBİ’ler için farklı faiz oranı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Firmalar için derecelendirme puanı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sz="2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Kredi Programlarının Ortak Özellikleri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488" y="59843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XMLData TextToDisplay="RightsWATCHMark">2|EXIMBANK-Sınıflandırma-Hizmete Özel|{00000000-0000-0000-0000-000000000000}</XMLData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MyOWU4Mi1mOWJkLTQxNjYtOGRiOS1jOTMyZDY3NWRmMWMiIG9yaWdpbj0idXNlclNlbGVjdGVkIj48ZWxlbWVudCB1aWQ9IjQ4ZjQyZWZhLTc4MjktNDFiMS04NWU3LTVlOTM1ZmExZWE5MSIgdmFsdWU9IiIgeG1sbnM9Imh0dHA6Ly93d3cuYm9sZG9uamFtZXMuY29tLzIwMDgvMDEvc2llL2ludGVybmFsL2xhYmVsIiAvPjxlbGVtZW50IHVpZD0iMmEyZmIxMDEtZDVlZi00N2RiLThiMjgtNmU3NWU0ODI0YWE3IiB2YWx1ZT0iIiB4bWxucz0iaHR0cDovL3d3dy5ib2xkb25qYW1lcy5jb20vMjAwOC8wMS9zaWUvaW50ZXJuYWwvbGFiZWwiIC8+PC9zaXNsPjxVc2VyTmFtZT5FWElNQkFOS1xweTEzMDk8L1VzZXJOYW1lPjxEYXRlVGltZT4yOC4wNC4yMDIxIDExOjQzOjU1PC9EYXRlVGltZT48TGFiZWxTdHJpbmc+SGl6bWV0ZSAmI3hENjt6ZWwvS1YgSSYjeEU3O2VybWV6PC9MYWJlbFN0cmluZz48L2l0ZW0+PC9sYWJlbEhpc3Rvcnk+</Value>
</WrappedLabelHistory>
</file>

<file path=customXml/item3.xml><?xml version="1.0" encoding="utf-8"?>
<XMLData TextToDisplay="%USERNAME%">ze1269</XMLData>
</file>

<file path=customXml/item4.xml><?xml version="1.0" encoding="utf-8"?>
<XMLData TextToDisplay="%DOCUMENTGUID%">{00000000-0000-0000-0000-000000000000}</XMLData>
</file>

<file path=customXml/item5.xml><?xml version="1.0" encoding="utf-8"?>
<XMLData TextToDisplay="%HOSTNAME%">KOR-20.eximbank.ic</XMLData>
</file>

<file path=customXml/item6.xml><?xml version="1.0" encoding="utf-8"?>
<XMLData TextToDisplay="%CLASSIFICATIONDATETIME%">08:03 31/10/2019</XMLData>
</file>

<file path=customXml/item7.xml><?xml version="1.0" encoding="utf-8"?>
<XMLData TextToDisplay="%EMAILADDRESS%">zersezer@eximbank.gov.tr</XMLData>
</file>

<file path=customXml/item8.xml><?xml version="1.0" encoding="utf-8"?>
<sisl xmlns:xsi="http://www.w3.org/2001/XMLSchema-instance" xmlns:xsd="http://www.w3.org/2001/XMLSchema" xmlns="http://www.boldonjames.com/2008/01/sie/internal/label" sislVersion="0" policy="e5329e82-f9bd-4166-8db9-c932d675df1c" origin="userSelected">
  <element uid="48f42efa-7829-41b1-85e7-5e935fa1ea91" value=""/>
  <element uid="2a2fb101-d5ef-47db-8b28-6e75e4824aa7" value=""/>
</sisl>
</file>

<file path=customXml/itemProps1.xml><?xml version="1.0" encoding="utf-8"?>
<ds:datastoreItem xmlns:ds="http://schemas.openxmlformats.org/officeDocument/2006/customXml" ds:itemID="{012BD0E4-2760-45D3-A7F9-28EC4E7FC3D1}">
  <ds:schemaRefs/>
</ds:datastoreItem>
</file>

<file path=customXml/itemProps2.xml><?xml version="1.0" encoding="utf-8"?>
<ds:datastoreItem xmlns:ds="http://schemas.openxmlformats.org/officeDocument/2006/customXml" ds:itemID="{3076FB19-D0EA-4CCD-B3D6-AD7B5CDD2724}">
  <ds:schemaRefs>
    <ds:schemaRef ds:uri="http://www.w3.org/2001/XMLSchema"/>
    <ds:schemaRef ds:uri="http://www.boldonjames.com/2016/02/Classifier/internal/wrappedLabelHistory"/>
  </ds:schemaRefs>
</ds:datastoreItem>
</file>

<file path=customXml/itemProps3.xml><?xml version="1.0" encoding="utf-8"?>
<ds:datastoreItem xmlns:ds="http://schemas.openxmlformats.org/officeDocument/2006/customXml" ds:itemID="{79301F4A-5DAA-4EAF-A446-C296961F5C12}">
  <ds:schemaRefs/>
</ds:datastoreItem>
</file>

<file path=customXml/itemProps4.xml><?xml version="1.0" encoding="utf-8"?>
<ds:datastoreItem xmlns:ds="http://schemas.openxmlformats.org/officeDocument/2006/customXml" ds:itemID="{BFD8DA39-A04E-43FC-A468-EBCA4400B75B}">
  <ds:schemaRefs/>
</ds:datastoreItem>
</file>

<file path=customXml/itemProps5.xml><?xml version="1.0" encoding="utf-8"?>
<ds:datastoreItem xmlns:ds="http://schemas.openxmlformats.org/officeDocument/2006/customXml" ds:itemID="{B743C0F6-766C-4DE7-84E5-A3E4AD9D487A}">
  <ds:schemaRefs/>
</ds:datastoreItem>
</file>

<file path=customXml/itemProps6.xml><?xml version="1.0" encoding="utf-8"?>
<ds:datastoreItem xmlns:ds="http://schemas.openxmlformats.org/officeDocument/2006/customXml" ds:itemID="{8DFE63FF-36E7-4A42-B255-B94997FF4049}">
  <ds:schemaRefs/>
</ds:datastoreItem>
</file>

<file path=customXml/itemProps7.xml><?xml version="1.0" encoding="utf-8"?>
<ds:datastoreItem xmlns:ds="http://schemas.openxmlformats.org/officeDocument/2006/customXml" ds:itemID="{E724D23E-815A-475B-9AA3-CB50C87DBF4E}">
  <ds:schemaRefs/>
</ds:datastoreItem>
</file>

<file path=customXml/itemProps8.xml><?xml version="1.0" encoding="utf-8"?>
<ds:datastoreItem xmlns:ds="http://schemas.openxmlformats.org/officeDocument/2006/customXml" ds:itemID="{506E1B12-ECF4-4DD1-9A87-672EE79A9C0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14478</TotalTime>
  <Words>1637</Words>
  <Application>Microsoft Office PowerPoint</Application>
  <PresentationFormat>Widescreen</PresentationFormat>
  <Paragraphs>482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Century Gothic</vt:lpstr>
      <vt:lpstr>Lato Light</vt:lpstr>
      <vt:lpstr>Tahoma</vt:lpstr>
      <vt:lpstr>Wingdings</vt:lpstr>
      <vt:lpstr>Wingdings 3</vt:lpstr>
      <vt:lpstr>Continental World 16x9</vt:lpstr>
      <vt:lpstr>1_Continental World 16x9</vt:lpstr>
      <vt:lpstr>İHRACATIN FİNANSMANINDA  TÜRK EXıMBANK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İGE kefaletli kullandırımlar </vt:lpstr>
      <vt:lpstr>  KREDİ GARANTİ FONU  kefaletli kullandırımlar </vt:lpstr>
      <vt:lpstr>PowerPoint Presentation</vt:lpstr>
      <vt:lpstr>PowerPoint Presentation</vt:lpstr>
      <vt:lpstr> İGE kefaletli kullandırımlar </vt:lpstr>
      <vt:lpstr>İGE kefaletli kullandırımlar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 ÖZER</dc:creator>
  <cp:keywords>Hizmete Ozel/KV Icermez</cp:keywords>
  <cp:lastModifiedBy>Funda BAYDAR</cp:lastModifiedBy>
  <cp:revision>789</cp:revision>
  <cp:lastPrinted>2019-10-31T05:40:57Z</cp:lastPrinted>
  <dcterms:created xsi:type="dcterms:W3CDTF">2015-03-03T13:08:45Z</dcterms:created>
  <dcterms:modified xsi:type="dcterms:W3CDTF">2022-03-23T08:03:55Z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2|EXIMBANK-Sınıflandırma-Hizmete Özel|{00000000-0000-0000-0000-000000000000}</vt:lpwstr>
  </property>
  <property fmtid="{D5CDD505-2E9C-101B-9397-08002B2CF9AE}" pid="3" name="docIndexRef">
    <vt:lpwstr>469ed992-b9bb-4816-9db0-d07ecc3a7970</vt:lpwstr>
  </property>
  <property fmtid="{D5CDD505-2E9C-101B-9397-08002B2CF9AE}" pid="4" name="bjClsUserRVM">
    <vt:lpwstr>[]</vt:lpwstr>
  </property>
  <property fmtid="{D5CDD505-2E9C-101B-9397-08002B2CF9AE}" pid="5" name="bjSaver">
    <vt:lpwstr>gE0ECtKovGWKsiGfFd8muRENNVes1+sU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policy="e5329e82-f9bd-4166-8db9-c932d675df1c" origin="userSelected" xmlns="http://www.boldonj</vt:lpwstr>
  </property>
  <property fmtid="{D5CDD505-2E9C-101B-9397-08002B2CF9AE}" pid="7" name="bjDocumentLabelXML-0">
    <vt:lpwstr>ames.com/2008/01/sie/internal/label"&gt;&lt;element uid="48f42efa-7829-41b1-85e7-5e935fa1ea91" value="" /&gt;&lt;element uid="2a2fb101-d5ef-47db-8b28-6e75e4824aa7" value="" /&gt;&lt;/sisl&gt;</vt:lpwstr>
  </property>
  <property fmtid="{D5CDD505-2E9C-101B-9397-08002B2CF9AE}" pid="8" name="bjDocumentSecurityLabel">
    <vt:lpwstr>Hizmete Özel/KV Içermez</vt:lpwstr>
  </property>
  <property fmtid="{D5CDD505-2E9C-101B-9397-08002B2CF9AE}" pid="9" name="bjLabelHistoryID">
    <vt:lpwstr>{3076FB19-D0EA-4CCD-B3D6-AD7B5CDD2724}</vt:lpwstr>
  </property>
</Properties>
</file>